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40"/>
  </p:notesMasterIdLst>
  <p:handoutMasterIdLst>
    <p:handoutMasterId r:id="rId41"/>
  </p:handoutMasterIdLst>
  <p:sldIdLst>
    <p:sldId id="357" r:id="rId5"/>
    <p:sldId id="260" r:id="rId6"/>
    <p:sldId id="309" r:id="rId7"/>
    <p:sldId id="323" r:id="rId8"/>
    <p:sldId id="327" r:id="rId9"/>
    <p:sldId id="262" r:id="rId10"/>
    <p:sldId id="328" r:id="rId11"/>
    <p:sldId id="261" r:id="rId12"/>
    <p:sldId id="272" r:id="rId13"/>
    <p:sldId id="264" r:id="rId14"/>
    <p:sldId id="331" r:id="rId15"/>
    <p:sldId id="265" r:id="rId16"/>
    <p:sldId id="321" r:id="rId17"/>
    <p:sldId id="312" r:id="rId18"/>
    <p:sldId id="300" r:id="rId19"/>
    <p:sldId id="301" r:id="rId20"/>
    <p:sldId id="273" r:id="rId21"/>
    <p:sldId id="258" r:id="rId22"/>
    <p:sldId id="268" r:id="rId23"/>
    <p:sldId id="332" r:id="rId24"/>
    <p:sldId id="333" r:id="rId25"/>
    <p:sldId id="324" r:id="rId26"/>
    <p:sldId id="311" r:id="rId27"/>
    <p:sldId id="325" r:id="rId28"/>
    <p:sldId id="320" r:id="rId29"/>
    <p:sldId id="274" r:id="rId30"/>
    <p:sldId id="275" r:id="rId31"/>
    <p:sldId id="329" r:id="rId32"/>
    <p:sldId id="322" r:id="rId33"/>
    <p:sldId id="313" r:id="rId34"/>
    <p:sldId id="330" r:id="rId35"/>
    <p:sldId id="315" r:id="rId36"/>
    <p:sldId id="303" r:id="rId37"/>
    <p:sldId id="358" r:id="rId38"/>
    <p:sldId id="319" r:id="rId39"/>
  </p:sldIdLst>
  <p:sldSz cx="9144000" cy="6858000" type="screen4x3"/>
  <p:notesSz cx="6858000" cy="9144000"/>
  <p:custDataLst>
    <p:tags r:id="rId4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FFFFCC"/>
    <a:srgbClr val="FF9900"/>
    <a:srgbClr val="FF6600"/>
    <a:srgbClr val="3366CC"/>
    <a:srgbClr val="0066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474" y="58"/>
      </p:cViewPr>
      <p:guideLst>
        <p:guide orient="horz" pos="2160"/>
        <p:guide pos="29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2024/12/25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2024/12/25</a:t>
            </a:fld>
            <a:endParaRPr lang="zh-CN" altLang="en-US" strike="noStrike" noProof="1"/>
          </a:p>
        </p:txBody>
      </p:sp>
      <p:sp>
        <p:nvSpPr>
          <p:cNvPr id="3482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image" Target="../media/image6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image" Target="../media/image6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2560643" y="3997231"/>
            <a:ext cx="3752757" cy="416258"/>
          </a:xfrm>
          <a:prstGeom prst="roundRect">
            <a:avLst>
              <a:gd name="adj" fmla="val 50000"/>
            </a:avLst>
          </a:prstGeom>
          <a:solidFill>
            <a:srgbClr val="FFFFFF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smtClean="0"/>
              <a:t>单击此处添加您的副标题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1506587" y="2032984"/>
            <a:ext cx="5860868" cy="1776762"/>
          </a:xfrm>
          <a:prstGeom prst="roundRect">
            <a:avLst>
              <a:gd name="adj" fmla="val 20211"/>
            </a:avLst>
          </a:prstGeom>
          <a:solidFill>
            <a:srgbClr val="FFFFFF">
              <a:alpha val="94118"/>
            </a:srgbClr>
          </a:solidFill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200">
                <a:gradFill flip="none" rotWithShape="1">
                  <a:gsLst>
                    <a:gs pos="0">
                      <a:schemeClr val="accent1"/>
                    </a:gs>
                    <a:gs pos="31000">
                      <a:schemeClr val="accent2">
                        <a:lumMod val="75000"/>
                      </a:schemeClr>
                    </a:gs>
                    <a:gs pos="66000">
                      <a:schemeClr val="accent5">
                        <a:lumMod val="75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0" scaled="1"/>
                  <a:tileRect/>
                </a:gradFill>
                <a:effectLst>
                  <a:outerShdw dist="25400" dir="5400000" algn="t" rotWithShape="0">
                    <a:schemeClr val="bg1">
                      <a:alpha val="56000"/>
                    </a:scheme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smtClean="0"/>
              <a:t>单击此处添加您的标题文字</a:t>
            </a:r>
            <a:endParaRPr lang="zh-CN" altLang="en-US" strike="noStrike" noProof="1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9A0DB2DC-4C9A-4742-B13C-FB6460FD3503}" type="slidenum">
              <a:rPr lang="zh-CN" altLang="en-US" strike="noStrike" noProof="1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fontAlgn="base"/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fontAlgn="base"/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D127F35A-61A9-4CF5-8A06-FE9B6E5DD857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2024/12/25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3FF8544E-C3C9-497E-A28A-F8C000CD02AC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z="1350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z="1350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D127F35A-61A9-4CF5-8A06-FE9B6E5DD857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2024/12/25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3FF8544E-C3C9-497E-A28A-F8C000CD02AC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D127F35A-61A9-4CF5-8A06-FE9B6E5DD857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2024/12/25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3FF8544E-C3C9-497E-A28A-F8C000CD02AC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z="1350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z="1350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z="1350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z="1350" strike="noStrike" noProof="1"/>
              <a:t>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D127F35A-61A9-4CF5-8A06-FE9B6E5DD857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2024/12/25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3FF8544E-C3C9-497E-A28A-F8C000CD02AC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z="1350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z="1350" strike="noStrike" noProof="1"/>
              <a:t>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z="1350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z="1350" strike="noStrike" noProof="1"/>
              <a:t>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D127F35A-61A9-4CF5-8A06-FE9B6E5DD857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2024/12/25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3FF8544E-C3C9-497E-A28A-F8C000CD02AC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D127F35A-61A9-4CF5-8A06-FE9B6E5DD857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2024/12/25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3FF8544E-C3C9-497E-A28A-F8C000CD02AC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D127F35A-61A9-4CF5-8A06-FE9B6E5DD857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2024/12/25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3FF8544E-C3C9-497E-A28A-F8C000CD02AC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D127F35A-61A9-4CF5-8A06-FE9B6E5DD857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2024/12/25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3FF8544E-C3C9-497E-A28A-F8C000CD02AC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D127F35A-61A9-4CF5-8A06-FE9B6E5DD857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2024/12/25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3FF8544E-C3C9-497E-A28A-F8C000CD02AC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z="1350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z="1350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D127F35A-61A9-4CF5-8A06-FE9B6E5DD857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2024/12/25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3FF8544E-C3C9-497E-A28A-F8C000CD02AC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z="1350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z="1350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D127F35A-61A9-4CF5-8A06-FE9B6E5DD857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2024/12/25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3FF8544E-C3C9-497E-A28A-F8C000CD02AC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899100" y="914400"/>
            <a:ext cx="73494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899100" y="3560400"/>
            <a:ext cx="73494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8788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2024/12/25</a:t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6315075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657975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300" y="1490400"/>
            <a:ext cx="8226900" cy="47592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 fontAlgn="auto"/>
            <a:r>
              <a:rPr sz="1350"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z="1050"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z="1050"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8788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2024/12/25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6315075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657975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493100" y="3848400"/>
            <a:ext cx="58266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493100" y="4615200"/>
            <a:ext cx="58266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z="1350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8788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2024/12/25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6315075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657975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6300" y="1501200"/>
            <a:ext cx="3882600" cy="4748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z="1050"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z="1050"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08700" y="1501200"/>
            <a:ext cx="3882600" cy="47484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z="10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0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8788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2024/12/25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6315075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657975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56300" y="1429200"/>
            <a:ext cx="40068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6300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z="1050"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z="1050"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421729"/>
            <a:ext cx="40068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z="1050"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z="1050"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8788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2024/12/25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6315075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657975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8788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2024/12/25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6315075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657975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8788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2024/12/25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6315075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657975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9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1574006" y="2108199"/>
            <a:ext cx="5995988" cy="1235075"/>
          </a:xfrm>
        </p:spPr>
        <p:txBody>
          <a:bodyPr anchor="b">
            <a:normAutofit/>
          </a:bodyPr>
          <a:lstStyle>
            <a:lvl1pPr algn="ctr">
              <a:defRPr sz="3600">
                <a:gradFill>
                  <a:gsLst>
                    <a:gs pos="0">
                      <a:schemeClr val="accent1"/>
                    </a:gs>
                    <a:gs pos="31000">
                      <a:schemeClr val="accent2">
                        <a:lumMod val="75000"/>
                      </a:schemeClr>
                    </a:gs>
                    <a:gs pos="66000">
                      <a:schemeClr val="accent5">
                        <a:lumMod val="75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0" scaled="1"/>
                </a:gradFill>
                <a:effectLst/>
              </a:defRPr>
            </a:lvl1pPr>
          </a:lstStyle>
          <a:p>
            <a:pPr fontAlgn="auto"/>
            <a:r>
              <a:rPr lang="zh-CN" altLang="en-US" strike="noStrike" noProof="1" smtClean="0"/>
              <a:t>此处添加您的标题</a:t>
            </a:r>
            <a:endParaRPr lang="en-US" strike="noStrike" noProof="1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3038169" y="3400425"/>
            <a:ext cx="3067663" cy="414000"/>
          </a:xfrm>
          <a:prstGeom prst="roundRect">
            <a:avLst>
              <a:gd name="adj" fmla="val 50000"/>
            </a:avLst>
          </a:prstGeom>
          <a:solidFill>
            <a:schemeClr val="tx2">
              <a:lumMod val="50000"/>
              <a:lumOff val="5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lang="zh-CN" altLang="en-US" strike="noStrike" noProof="1" smtClean="0"/>
              <a:t>单击此处添加您的副标题</a:t>
            </a:r>
            <a:endParaRPr lang="en-US" altLang="zh-CN" strike="noStrike" noProof="1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fontAlgn="base"/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fontAlgn="base"/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6300" y="1555200"/>
            <a:ext cx="3924808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62800" y="1555200"/>
            <a:ext cx="3920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8788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2024/12/25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6315075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657975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676100" y="914400"/>
            <a:ext cx="783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6876900" cy="50292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 fontAlgn="auto"/>
            <a:r>
              <a:rPr lang="zh-CN" altLang="en-US" sz="1350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z="10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0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8788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2024/12/25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6315075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657975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6300" y="774000"/>
            <a:ext cx="8229600" cy="54828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 fontAlgn="auto"/>
            <a:r>
              <a:rPr lang="zh-CN" altLang="en-US" sz="1350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z="10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0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8788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2024/12/25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6315075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657975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99100" y="2484000"/>
            <a:ext cx="73494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899100" y="3560400"/>
            <a:ext cx="73494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8788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2024/12/25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6315075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657975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899100" y="914400"/>
            <a:ext cx="73494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899100" y="3560400"/>
            <a:ext cx="73494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8788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2024/12/25</a:t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6315075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657975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300" y="1490400"/>
            <a:ext cx="8226900" cy="47592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 fontAlgn="auto"/>
            <a:r>
              <a:rPr sz="1350"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z="1050"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z="1050"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8788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2024/12/25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6315075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657975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6" descr="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8225" y="5661025"/>
            <a:ext cx="7067550" cy="474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493100" y="3848400"/>
            <a:ext cx="58266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493100" y="4615200"/>
            <a:ext cx="58266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z="1350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8788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2024/12/25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6315075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657975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6300" y="1501200"/>
            <a:ext cx="3882600" cy="4748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z="1050"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z="1050"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08700" y="1501200"/>
            <a:ext cx="3882600" cy="47484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z="10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0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8788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2024/12/25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6315075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657975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56300" y="1429200"/>
            <a:ext cx="40068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6300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z="1050"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z="1050"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421729"/>
            <a:ext cx="40068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z="1050"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z="1050"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8788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2024/12/25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6315075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657975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8788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2024/12/25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6315075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657975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本框 2"/>
          <p:cNvSpPr/>
          <p:nvPr userDrawn="1"/>
        </p:nvSpPr>
        <p:spPr>
          <a:xfrm>
            <a:off x="1495425" y="492125"/>
            <a:ext cx="2794000" cy="992188"/>
          </a:xfrm>
          <a:prstGeom prst="flowChartTerminator">
            <a:avLst/>
          </a:prstGeom>
          <a:gradFill rotWithShape="1">
            <a:gsLst>
              <a:gs pos="0">
                <a:srgbClr val="14CD68"/>
              </a:gs>
              <a:gs pos="100000">
                <a:srgbClr val="FEF6A3"/>
              </a:gs>
            </a:gsLst>
            <a:lin ang="5400000"/>
            <a:tileRect/>
          </a:gradFill>
          <a:ln w="9525">
            <a:noFill/>
          </a:ln>
        </p:spPr>
        <p:txBody>
          <a:bodyPr wrap="square" lIns="91423" tIns="45712" rIns="91423" bIns="45712" anchor="t" anchorCtr="0">
            <a:spAutoFit/>
          </a:bodyPr>
          <a:lstStyle/>
          <a:p>
            <a:pPr lvl="0" algn="ctr"/>
            <a:r>
              <a:rPr lang="zh-CN" altLang="en-US" sz="2000" dirty="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</a:rPr>
              <a:t>扫码关注微信公众号</a:t>
            </a:r>
          </a:p>
          <a:p>
            <a:pPr lvl="0" algn="ctr"/>
            <a:r>
              <a:rPr lang="zh-CN" altLang="en-US" sz="2000" dirty="0">
                <a:solidFill>
                  <a:srgbClr val="0000FF"/>
                </a:solidFill>
                <a:latin typeface="方正大标宋简体" panose="02000000000000000000" charset="-122"/>
                <a:ea typeface="方正大标宋简体" panose="02000000000000000000" charset="-122"/>
              </a:rPr>
              <a:t>“安全生产管理”</a:t>
            </a:r>
          </a:p>
        </p:txBody>
      </p:sp>
      <p:sp>
        <p:nvSpPr>
          <p:cNvPr id="28675" name="文本框 2"/>
          <p:cNvSpPr/>
          <p:nvPr userDrawn="1"/>
        </p:nvSpPr>
        <p:spPr>
          <a:xfrm>
            <a:off x="5915025" y="492125"/>
            <a:ext cx="2833688" cy="995363"/>
          </a:xfrm>
          <a:prstGeom prst="flowChartTerminator">
            <a:avLst/>
          </a:prstGeom>
          <a:gradFill rotWithShape="1">
            <a:gsLst>
              <a:gs pos="0">
                <a:srgbClr val="14CD68"/>
              </a:gs>
              <a:gs pos="100000">
                <a:srgbClr val="00B0F0"/>
              </a:gs>
            </a:gsLst>
            <a:lin ang="5400000"/>
            <a:tileRect/>
          </a:gradFill>
          <a:ln w="9525">
            <a:noFill/>
          </a:ln>
        </p:spPr>
        <p:txBody>
          <a:bodyPr wrap="square" lIns="91423" tIns="45712" rIns="91423" bIns="45712" anchor="t" anchorCtr="0">
            <a:spAutoFit/>
          </a:bodyPr>
          <a:lstStyle/>
          <a:p>
            <a:pPr lvl="0" algn="ctr"/>
            <a:r>
              <a:rPr lang="zh-CN" altLang="en-US" sz="2000" dirty="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</a:rPr>
              <a:t>扫码添加管理员账号</a:t>
            </a:r>
          </a:p>
          <a:p>
            <a:pPr lvl="0" algn="ctr"/>
            <a:r>
              <a:rPr lang="zh-CN" altLang="en-US" sz="2000" dirty="0">
                <a:solidFill>
                  <a:srgbClr val="0000FF"/>
                </a:solidFill>
                <a:latin typeface="方正大标宋简体" panose="02000000000000000000" charset="-122"/>
                <a:ea typeface="方正大标宋简体" panose="02000000000000000000" charset="-122"/>
              </a:rPr>
              <a:t>“安全生产管理”</a:t>
            </a:r>
          </a:p>
        </p:txBody>
      </p:sp>
      <p:sp>
        <p:nvSpPr>
          <p:cNvPr id="8" name="文本框 2"/>
          <p:cNvSpPr/>
          <p:nvPr userDrawn="1"/>
        </p:nvSpPr>
        <p:spPr>
          <a:xfrm>
            <a:off x="754063" y="4171950"/>
            <a:ext cx="4276725" cy="1031875"/>
          </a:xfrm>
          <a:prstGeom prst="flowChartTerminator">
            <a:avLst/>
          </a:prstGeom>
          <a:gradFill rotWithShape="1">
            <a:gsLst>
              <a:gs pos="0">
                <a:srgbClr val="9EE256"/>
              </a:gs>
              <a:gs pos="100000">
                <a:srgbClr val="FF3333"/>
              </a:gs>
            </a:gsLst>
            <a:lin ang="5400000"/>
            <a:tileRect/>
          </a:gradFill>
          <a:ln w="9525">
            <a:noFill/>
          </a:ln>
        </p:spPr>
        <p:txBody>
          <a:bodyPr wrap="square" lIns="91423" tIns="45712" rIns="91423" bIns="45712" anchor="t">
            <a:spAutoFit/>
          </a:bodyPr>
          <a:lstStyle/>
          <a:p>
            <a:pPr algn="ctr" fontAlgn="base"/>
            <a:r>
              <a:rPr lang="zh-CN" altLang="en-US" sz="2000" strike="noStrike" noProof="1">
                <a:solidFill>
                  <a:schemeClr val="accent6">
                    <a:lumMod val="50000"/>
                  </a:schemeClr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获取</a:t>
            </a:r>
            <a:r>
              <a:rPr lang="zh-CN" altLang="en-US" sz="2000" strike="noStrike" noProof="1">
                <a:solidFill>
                  <a:srgbClr val="7030A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更多安全</a:t>
            </a:r>
            <a:r>
              <a:rPr lang="zh-CN" altLang="en-US" sz="2000" strike="noStrike" noProof="1">
                <a:solidFill>
                  <a:srgbClr val="7030A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精品</a:t>
            </a:r>
            <a:r>
              <a:rPr lang="zh-CN" altLang="en-US" sz="2000" strike="noStrike" noProof="1">
                <a:solidFill>
                  <a:srgbClr val="7030A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资料请扫码加入</a:t>
            </a:r>
            <a:r>
              <a:rPr lang="en-US" altLang="zh-CN" sz="2000" strike="noStrike" noProof="1">
                <a:solidFill>
                  <a:srgbClr val="0000FF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“</a:t>
            </a:r>
            <a:r>
              <a:rPr lang="zh-CN" altLang="en-US" sz="2000" strike="noStrike" noProof="1">
                <a:solidFill>
                  <a:srgbClr val="0000FF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安全精品资料库</a:t>
            </a:r>
            <a:r>
              <a:rPr lang="en-US" altLang="zh-CN" sz="2000" strike="noStrike" noProof="1">
                <a:solidFill>
                  <a:srgbClr val="0000FF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”</a:t>
            </a:r>
            <a:r>
              <a:rPr lang="zh-CN" altLang="en-US" sz="2000" strike="noStrike" noProof="1">
                <a:solidFill>
                  <a:srgbClr val="0000FF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知识星球</a:t>
            </a:r>
          </a:p>
        </p:txBody>
      </p:sp>
      <p:sp>
        <p:nvSpPr>
          <p:cNvPr id="11" name=" 159"/>
          <p:cNvSpPr/>
          <p:nvPr userDrawn="1"/>
        </p:nvSpPr>
        <p:spPr>
          <a:xfrm>
            <a:off x="5353050" y="4503738"/>
            <a:ext cx="661988" cy="366713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pic>
        <p:nvPicPr>
          <p:cNvPr id="28678" name="图片 4" descr="C:\Users\Administrator\管理员4号.jpg管理员4号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54775" y="1873250"/>
            <a:ext cx="1751013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9" name="图片 5" descr="公众号二维码（蓝色）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022475" y="1936750"/>
            <a:ext cx="1739900" cy="1741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 159"/>
          <p:cNvSpPr/>
          <p:nvPr userDrawn="1"/>
        </p:nvSpPr>
        <p:spPr>
          <a:xfrm rot="5400000">
            <a:off x="2687638" y="1604963"/>
            <a:ext cx="407988" cy="255588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sp>
        <p:nvSpPr>
          <p:cNvPr id="15" name=" 159"/>
          <p:cNvSpPr/>
          <p:nvPr userDrawn="1"/>
        </p:nvSpPr>
        <p:spPr>
          <a:xfrm rot="5400000">
            <a:off x="7133431" y="1629569"/>
            <a:ext cx="395288" cy="219075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pic>
        <p:nvPicPr>
          <p:cNvPr id="28682" name="图片 15" descr="C:\Users\Administrator\Desktop\知识星球二维码.png知识星球二维码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454775" y="3811588"/>
            <a:ext cx="1752600" cy="1751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8788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2024/12/25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6315075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657975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6300" y="1555200"/>
            <a:ext cx="3924808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62800" y="1555200"/>
            <a:ext cx="3920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8788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2024/12/25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6315075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657975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框 2"/>
          <p:cNvSpPr/>
          <p:nvPr userDrawn="1"/>
        </p:nvSpPr>
        <p:spPr>
          <a:xfrm>
            <a:off x="1495425" y="492125"/>
            <a:ext cx="2794000" cy="992188"/>
          </a:xfrm>
          <a:prstGeom prst="flowChartTerminator">
            <a:avLst/>
          </a:prstGeom>
          <a:gradFill rotWithShape="1">
            <a:gsLst>
              <a:gs pos="0">
                <a:srgbClr val="14CD68"/>
              </a:gs>
              <a:gs pos="100000">
                <a:srgbClr val="FEF6A3"/>
              </a:gs>
            </a:gsLst>
            <a:lin ang="5400000"/>
            <a:tileRect/>
          </a:gradFill>
          <a:ln w="9525">
            <a:noFill/>
          </a:ln>
        </p:spPr>
        <p:txBody>
          <a:bodyPr wrap="square" lIns="91423" tIns="45712" rIns="91423" bIns="45712" anchor="t" anchorCtr="0">
            <a:spAutoFit/>
          </a:bodyPr>
          <a:lstStyle/>
          <a:p>
            <a:pPr lvl="0" algn="ctr"/>
            <a:r>
              <a:rPr lang="zh-CN" altLang="en-US" sz="2000" dirty="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</a:rPr>
              <a:t>扫码关注微信公众号</a:t>
            </a:r>
          </a:p>
          <a:p>
            <a:pPr lvl="0" algn="ctr"/>
            <a:r>
              <a:rPr lang="zh-CN" altLang="en-US" sz="2000" dirty="0">
                <a:solidFill>
                  <a:srgbClr val="0000FF"/>
                </a:solidFill>
                <a:latin typeface="方正大标宋简体" panose="02000000000000000000" charset="-122"/>
                <a:ea typeface="方正大标宋简体" panose="02000000000000000000" charset="-122"/>
              </a:rPr>
              <a:t>“安全生产管理”</a:t>
            </a:r>
          </a:p>
        </p:txBody>
      </p:sp>
      <p:sp>
        <p:nvSpPr>
          <p:cNvPr id="30723" name="文本框 2"/>
          <p:cNvSpPr/>
          <p:nvPr userDrawn="1"/>
        </p:nvSpPr>
        <p:spPr>
          <a:xfrm>
            <a:off x="5915025" y="492125"/>
            <a:ext cx="2833688" cy="995363"/>
          </a:xfrm>
          <a:prstGeom prst="flowChartTerminator">
            <a:avLst/>
          </a:prstGeom>
          <a:gradFill rotWithShape="1">
            <a:gsLst>
              <a:gs pos="0">
                <a:srgbClr val="14CD68"/>
              </a:gs>
              <a:gs pos="100000">
                <a:srgbClr val="00B0F0"/>
              </a:gs>
            </a:gsLst>
            <a:lin ang="5400000"/>
            <a:tileRect/>
          </a:gradFill>
          <a:ln w="9525">
            <a:noFill/>
          </a:ln>
        </p:spPr>
        <p:txBody>
          <a:bodyPr wrap="square" lIns="91423" tIns="45712" rIns="91423" bIns="45712" anchor="t" anchorCtr="0">
            <a:spAutoFit/>
          </a:bodyPr>
          <a:lstStyle/>
          <a:p>
            <a:pPr lvl="0" algn="ctr"/>
            <a:r>
              <a:rPr lang="zh-CN" altLang="en-US" sz="2000" dirty="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</a:rPr>
              <a:t>扫码添加管理员账号</a:t>
            </a:r>
          </a:p>
          <a:p>
            <a:pPr lvl="0" algn="ctr"/>
            <a:r>
              <a:rPr lang="zh-CN" altLang="en-US" sz="2000" dirty="0">
                <a:solidFill>
                  <a:srgbClr val="0000FF"/>
                </a:solidFill>
                <a:latin typeface="方正大标宋简体" panose="02000000000000000000" charset="-122"/>
                <a:ea typeface="方正大标宋简体" panose="02000000000000000000" charset="-122"/>
              </a:rPr>
              <a:t>“安全生产管理”</a:t>
            </a:r>
          </a:p>
        </p:txBody>
      </p:sp>
      <p:sp>
        <p:nvSpPr>
          <p:cNvPr id="9" name="文本框 2"/>
          <p:cNvSpPr/>
          <p:nvPr userDrawn="1"/>
        </p:nvSpPr>
        <p:spPr>
          <a:xfrm>
            <a:off x="754063" y="4171950"/>
            <a:ext cx="4276725" cy="1031875"/>
          </a:xfrm>
          <a:prstGeom prst="flowChartTerminator">
            <a:avLst/>
          </a:prstGeom>
          <a:gradFill rotWithShape="1">
            <a:gsLst>
              <a:gs pos="0">
                <a:srgbClr val="9EE256"/>
              </a:gs>
              <a:gs pos="100000">
                <a:srgbClr val="FF3333"/>
              </a:gs>
            </a:gsLst>
            <a:lin ang="5400000"/>
            <a:tileRect/>
          </a:gradFill>
          <a:ln w="9525">
            <a:noFill/>
          </a:ln>
        </p:spPr>
        <p:txBody>
          <a:bodyPr wrap="square" lIns="91423" tIns="45712" rIns="91423" bIns="45712" anchor="t">
            <a:spAutoFit/>
          </a:bodyPr>
          <a:lstStyle/>
          <a:p>
            <a:pPr algn="ctr" fontAlgn="base"/>
            <a:r>
              <a:rPr lang="zh-CN" altLang="en-US" sz="2000" strike="noStrike" noProof="1">
                <a:solidFill>
                  <a:schemeClr val="accent6">
                    <a:lumMod val="50000"/>
                  </a:schemeClr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获取</a:t>
            </a:r>
            <a:r>
              <a:rPr lang="zh-CN" altLang="en-US" sz="2000" strike="noStrike" noProof="1">
                <a:solidFill>
                  <a:srgbClr val="7030A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更多安全</a:t>
            </a:r>
            <a:r>
              <a:rPr lang="zh-CN" altLang="en-US" sz="2000" strike="noStrike" noProof="1">
                <a:solidFill>
                  <a:srgbClr val="7030A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精品</a:t>
            </a:r>
            <a:r>
              <a:rPr lang="zh-CN" altLang="en-US" sz="2000" strike="noStrike" noProof="1">
                <a:solidFill>
                  <a:srgbClr val="7030A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资料请扫码加入</a:t>
            </a:r>
            <a:r>
              <a:rPr lang="en-US" altLang="zh-CN" sz="2000" strike="noStrike" noProof="1">
                <a:solidFill>
                  <a:srgbClr val="0000FF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“</a:t>
            </a:r>
            <a:r>
              <a:rPr lang="zh-CN" altLang="en-US" sz="2000" strike="noStrike" noProof="1">
                <a:solidFill>
                  <a:srgbClr val="0000FF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安全精品资料库</a:t>
            </a:r>
            <a:r>
              <a:rPr lang="en-US" altLang="zh-CN" sz="2000" strike="noStrike" noProof="1">
                <a:solidFill>
                  <a:srgbClr val="0000FF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”</a:t>
            </a:r>
            <a:r>
              <a:rPr lang="zh-CN" altLang="en-US" sz="2000" strike="noStrike" noProof="1">
                <a:solidFill>
                  <a:srgbClr val="0000FF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知识星球</a:t>
            </a:r>
          </a:p>
        </p:txBody>
      </p:sp>
      <p:sp>
        <p:nvSpPr>
          <p:cNvPr id="11" name=" 159"/>
          <p:cNvSpPr/>
          <p:nvPr userDrawn="1"/>
        </p:nvSpPr>
        <p:spPr>
          <a:xfrm>
            <a:off x="5353050" y="4503738"/>
            <a:ext cx="661988" cy="366713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pic>
        <p:nvPicPr>
          <p:cNvPr id="30726" name="图片 4" descr="C:\Users\Administrator\管理员4号.jpg管理员4号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54775" y="1873250"/>
            <a:ext cx="1751013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7" name="图片 5" descr="公众号二维码（蓝色）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022475" y="1936750"/>
            <a:ext cx="1739900" cy="1741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 159"/>
          <p:cNvSpPr/>
          <p:nvPr userDrawn="1"/>
        </p:nvSpPr>
        <p:spPr>
          <a:xfrm rot="5400000">
            <a:off x="2687638" y="1604963"/>
            <a:ext cx="407988" cy="255588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sp>
        <p:nvSpPr>
          <p:cNvPr id="15" name=" 159"/>
          <p:cNvSpPr/>
          <p:nvPr userDrawn="1"/>
        </p:nvSpPr>
        <p:spPr>
          <a:xfrm rot="5400000">
            <a:off x="7133431" y="1629569"/>
            <a:ext cx="395288" cy="219075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pic>
        <p:nvPicPr>
          <p:cNvPr id="30730" name="图片 15" descr="C:\Users\Administrator\Desktop\知识星球二维码.png知识星球二维码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454775" y="3811588"/>
            <a:ext cx="1752600" cy="1751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676100" y="914400"/>
            <a:ext cx="783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6876900" cy="50292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 fontAlgn="auto"/>
            <a:r>
              <a:rPr lang="zh-CN" altLang="en-US" sz="1350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z="10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0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8788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2024/12/25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6315075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657975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6300" y="774000"/>
            <a:ext cx="8229600" cy="54828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 fontAlgn="auto"/>
            <a:r>
              <a:rPr lang="zh-CN" altLang="en-US" sz="1350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z="10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0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8788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2024/12/25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6315075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657975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99100" y="2484000"/>
            <a:ext cx="73494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899100" y="3560400"/>
            <a:ext cx="73494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8788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2024/12/25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6315075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657975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fontAlgn="base"/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fontAlgn="base"/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533402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28"/>
            <a:ext cx="462915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2" y="21336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fontAlgn="base"/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fontAlgn="base"/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r>
              <a:rPr lang="zh-CN" altLang="en-US" strike="noStrike" noProof="1" smtClean="0"/>
              <a:t>单击图标添加图片</a:t>
            </a:r>
            <a:endParaRPr lang="en-US" strike="noStrike" noProof="1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fontAlgn="base"/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fontAlgn="base"/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40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tags" Target="../tags/tag44.xml"/><Relationship Id="rId2" Type="http://schemas.openxmlformats.org/officeDocument/2006/relationships/slideLayout" Target="../slideLayouts/slideLayout35.xml"/><Relationship Id="rId16" Type="http://schemas.openxmlformats.org/officeDocument/2006/relationships/tags" Target="../tags/tag4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ags" Target="../tags/tag42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9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fontAlgn="base"/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fontAlgn="base"/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  <p:sp>
        <p:nvSpPr>
          <p:cNvPr id="1031" name="KSO_BC1"/>
          <p:cNvSpPr>
            <a:spLocks noGrp="1"/>
          </p:cNvSpPr>
          <p:nvPr>
            <p:ph type="body"/>
          </p:nvPr>
        </p:nvSpPr>
        <p:spPr>
          <a:xfrm>
            <a:off x="419100" y="1027113"/>
            <a:ext cx="8291513" cy="5192712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419100" cy="803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19100" y="0"/>
            <a:ext cx="8724900" cy="8032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715963"/>
            <a:ext cx="9144000" cy="223838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3175"/>
            <a:ext cx="9144000" cy="225425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036" name="KSO_BT1"/>
          <p:cNvSpPr>
            <a:spLocks noGrp="1"/>
          </p:cNvSpPr>
          <p:nvPr>
            <p:ph type="title"/>
          </p:nvPr>
        </p:nvSpPr>
        <p:spPr>
          <a:xfrm>
            <a:off x="504825" y="87313"/>
            <a:ext cx="8205788" cy="679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effectLst/>
          <a:latin typeface="Arial Black" panose="020B0A04020102020204" pitchFamily="34" charset="0"/>
          <a:ea typeface="微软雅黑" panose="020B0503020204020204" charset="-122"/>
          <a:cs typeface="+mj-cs"/>
        </a:defRPr>
      </a:lvl1pPr>
    </p:titleStyle>
    <p:bodyStyle>
      <a:lvl1pPr marL="357505" indent="-357505" algn="just" defTabSz="914400" rtl="0" eaLnBrk="1" latinLnBrk="0" hangingPunct="1">
        <a:lnSpc>
          <a:spcPct val="110000"/>
        </a:lnSpc>
        <a:spcBef>
          <a:spcPts val="1800"/>
        </a:spcBef>
        <a:spcAft>
          <a:spcPts val="0"/>
        </a:spcAft>
        <a:buClr>
          <a:schemeClr val="accent1"/>
        </a:buClr>
        <a:buSzPct val="70000"/>
        <a:buFont typeface="Webdings" panose="05030102010509060703" pitchFamily="18" charset="2"/>
        <a:buChar char=""/>
        <a:defRPr sz="2000" kern="1200" baseline="0">
          <a:solidFill>
            <a:schemeClr val="accent2">
              <a:lumMod val="75000"/>
            </a:schemeClr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357505" indent="-357505" algn="just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600" kern="1200" baseline="0">
          <a:solidFill>
            <a:srgbClr val="6F6F6F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z="1350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z="1350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D127F35A-61A9-4CF5-8A06-FE9B6E5DD857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2024/12/25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3FF8544E-C3C9-497E-A28A-F8C000CD02AC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5613" y="608013"/>
            <a:ext cx="8228012" cy="706437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5613" y="1490663"/>
            <a:ext cx="8228013" cy="475932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lang="zh-CN" altLang="en-US" sz="1350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z="10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0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8788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2024/12/25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688" y="6315075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657975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5613" y="608013"/>
            <a:ext cx="8228012" cy="706437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5613" y="1490663"/>
            <a:ext cx="8228013" cy="475932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lang="zh-CN" altLang="en-US" sz="1350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z="10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0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8788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2024/12/25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688" y="6315075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657975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484784"/>
            <a:ext cx="9147175" cy="158750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rgbClr val="C00000"/>
              </a:solidFill>
            </a:endParaRPr>
          </a:p>
        </p:txBody>
      </p:sp>
      <p:sp>
        <p:nvSpPr>
          <p:cNvPr id="35844" name="标题 3"/>
          <p:cNvSpPr>
            <a:spLocks noGrp="1"/>
          </p:cNvSpPr>
          <p:nvPr>
            <p:ph type="ctrTitle"/>
          </p:nvPr>
        </p:nvSpPr>
        <p:spPr>
          <a:xfrm>
            <a:off x="463550" y="1754659"/>
            <a:ext cx="8237537" cy="984250"/>
          </a:xfrm>
        </p:spPr>
        <p:txBody>
          <a:bodyPr vert="horz" lIns="91440" tIns="45720" rIns="91440" bIns="45720" anchor="b" anchorCtr="0"/>
          <a:lstStyle/>
          <a:p>
            <a:pPr defTabSz="685800">
              <a:buClrTx/>
              <a:buSzTx/>
              <a:buFontTx/>
              <a:buNone/>
            </a:pPr>
            <a:r>
              <a:rPr lang="zh-CN" altLang="zh-CN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中层安全管理人员述职报告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标题 13313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7620000" cy="533400"/>
          </a:xfrm>
        </p:spPr>
        <p:txBody>
          <a:bodyPr vert="horz" lIns="91440" tIns="45720" rIns="91440" bIns="45720" anchor="ctr" anchorCtr="0"/>
          <a:lstStyle/>
          <a:p>
            <a:pPr marL="0" indent="0" fontAlgn="base">
              <a:spcAft>
                <a:spcPct val="0"/>
              </a:spcAft>
              <a:buClrTx/>
              <a:buSzTx/>
            </a:pPr>
            <a:r>
              <a:rPr lang="zh-CN" altLang="en-US" sz="2000">
                <a:solidFill>
                  <a:srgbClr val="C00000"/>
                </a:solidFill>
              </a:rPr>
              <a:t>第二部分 成本费用控制</a:t>
            </a:r>
          </a:p>
        </p:txBody>
      </p:sp>
      <p:sp>
        <p:nvSpPr>
          <p:cNvPr id="45058" name="文本占位符 13314"/>
          <p:cNvSpPr>
            <a:spLocks noGrp="1"/>
          </p:cNvSpPr>
          <p:nvPr>
            <p:ph idx="1"/>
          </p:nvPr>
        </p:nvSpPr>
        <p:spPr>
          <a:xfrm>
            <a:off x="1143000" y="1752600"/>
            <a:ext cx="7543800" cy="4114800"/>
          </a:xfrm>
        </p:spPr>
        <p:txBody>
          <a:bodyPr vert="horz" wrap="square" lIns="91440" tIns="45720" rIns="91440" bIns="45720" anchor="t" anchorCtr="0"/>
          <a:lstStyle/>
          <a:p>
            <a:pPr>
              <a:lnSpc>
                <a:spcPct val="80000"/>
              </a:lnSpc>
              <a:buNone/>
            </a:pPr>
            <a:r>
              <a:rPr lang="zh-CN" altLang="en-US">
                <a:solidFill>
                  <a:srgbClr val="C00000"/>
                </a:solidFill>
              </a:rPr>
              <a:t>一、费用指标控制的成绩</a:t>
            </a:r>
          </a:p>
          <a:p>
            <a:pPr>
              <a:lnSpc>
                <a:spcPct val="80000"/>
              </a:lnSpc>
              <a:buNone/>
            </a:pPr>
            <a:r>
              <a:rPr lang="en-US" altLang="zh-CN"/>
              <a:t>1</a:t>
            </a:r>
            <a:r>
              <a:rPr lang="zh-CN" altLang="en-US"/>
              <a:t>、量化方面</a:t>
            </a:r>
          </a:p>
          <a:p>
            <a:pPr>
              <a:lnSpc>
                <a:spcPct val="80000"/>
              </a:lnSpc>
              <a:buNone/>
            </a:pPr>
            <a:endParaRPr lang="zh-CN" altLang="en-US"/>
          </a:p>
          <a:p>
            <a:pPr>
              <a:lnSpc>
                <a:spcPct val="80000"/>
              </a:lnSpc>
              <a:buNone/>
            </a:pPr>
            <a:r>
              <a:rPr lang="zh-CN" altLang="en-US"/>
              <a:t>     年初制定的定额费用，实际使用率为</a:t>
            </a:r>
            <a:r>
              <a:rPr lang="en-US" altLang="zh-CN"/>
              <a:t>80.17</a:t>
            </a:r>
            <a:r>
              <a:rPr lang="zh-CN" altLang="en-US"/>
              <a:t>％。通过量化考核表反映，培训费控制最佳，实际使用率为</a:t>
            </a:r>
            <a:r>
              <a:rPr lang="en-US" altLang="zh-CN"/>
              <a:t>26.46</a:t>
            </a:r>
            <a:r>
              <a:rPr lang="zh-CN" altLang="en-US"/>
              <a:t>％，加班费次之，实际使用率为</a:t>
            </a:r>
            <a:r>
              <a:rPr lang="en-US" altLang="zh-CN"/>
              <a:t>39.53</a:t>
            </a:r>
            <a:r>
              <a:rPr lang="zh-CN" altLang="en-US"/>
              <a:t>％。</a:t>
            </a:r>
          </a:p>
          <a:p>
            <a:pPr>
              <a:lnSpc>
                <a:spcPct val="80000"/>
              </a:lnSpc>
              <a:buNone/>
            </a:pPr>
            <a:r>
              <a:rPr lang="zh-CN" altLang="en-US"/>
              <a:t>     培训费的有效控制主要是通过降低员工外出培训的人次数，尽量安排少量人员外出培训，再回公司进行内部培训，或者是变外派学习为外聘内训，寻求最大程度的降低培训费用。</a:t>
            </a:r>
          </a:p>
          <a:p>
            <a:pPr>
              <a:lnSpc>
                <a:spcPct val="80000"/>
              </a:lnSpc>
              <a:buNone/>
            </a:pPr>
            <a:r>
              <a:rPr lang="zh-CN" altLang="en-US"/>
              <a:t>     加班费的有效控制主要是通过人员调配的优化组合实现，当个别岗位有闲置时，立即补充到其它岗位，实行轮休或者四班倒政策，尽量降低岗位员工的加班费。此外，在部门内部实行竞争上岗政策，有能力、有资格者担当适合能够胜任的工作，此举不仅提高了工作质量，得到良好效果，而且能够提高工作效率，从而从另种途径降低加班费。</a:t>
            </a:r>
          </a:p>
        </p:txBody>
      </p:sp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标题 14337"/>
          <p:cNvSpPr>
            <a:spLocks noGrp="1"/>
          </p:cNvSpPr>
          <p:nvPr>
            <p:ph type="title"/>
          </p:nvPr>
        </p:nvSpPr>
        <p:spPr>
          <a:xfrm>
            <a:off x="1066800" y="1196975"/>
            <a:ext cx="7620000" cy="327025"/>
          </a:xfrm>
        </p:spPr>
        <p:txBody>
          <a:bodyPr vert="horz" lIns="91440" tIns="45720" rIns="91440" bIns="45720" anchor="ctr" anchorCtr="0"/>
          <a:lstStyle/>
          <a:p>
            <a:r>
              <a:rPr lang="zh-CN" altLang="en-US" sz="1800"/>
              <a:t>第二部分 成本费用控制</a:t>
            </a:r>
            <a:endParaRPr lang="zh-CN" altLang="en-US" sz="4000"/>
          </a:p>
        </p:txBody>
      </p:sp>
      <p:sp>
        <p:nvSpPr>
          <p:cNvPr id="46082" name="文本占位符 14338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 anchorCtr="0"/>
          <a:lstStyle/>
          <a:p>
            <a:pPr>
              <a:buNone/>
            </a:pPr>
            <a:r>
              <a:rPr lang="zh-CN" altLang="en-US">
                <a:solidFill>
                  <a:srgbClr val="C00000"/>
                </a:solidFill>
              </a:rPr>
              <a:t>一、费用指标控制的成绩</a:t>
            </a:r>
          </a:p>
          <a:p>
            <a:pPr>
              <a:buNone/>
            </a:pPr>
            <a:endParaRPr lang="zh-CN" altLang="en-US"/>
          </a:p>
          <a:p>
            <a:pPr>
              <a:buNone/>
            </a:pPr>
            <a:r>
              <a:rPr lang="en-US" altLang="zh-CN"/>
              <a:t>2</a:t>
            </a:r>
            <a:r>
              <a:rPr lang="zh-CN" altLang="en-US"/>
              <a:t>、非量化部分</a:t>
            </a:r>
          </a:p>
          <a:p>
            <a:pPr>
              <a:buNone/>
            </a:pPr>
            <a:r>
              <a:rPr lang="zh-CN" altLang="en-US"/>
              <a:t>    </a:t>
            </a:r>
            <a:r>
              <a:rPr lang="en-US" altLang="zh-CN"/>
              <a:t>1</a:t>
            </a:r>
            <a:r>
              <a:rPr lang="zh-CN" altLang="en-US"/>
              <a:t>）人员编制在工作量增加的情况下反而下降（运用</a:t>
            </a:r>
            <a:r>
              <a:rPr lang="en-US" altLang="zh-CN"/>
              <a:t>IE</a:t>
            </a:r>
            <a:r>
              <a:rPr lang="zh-CN" altLang="en-US"/>
              <a:t>技术），生产检验人员减少了</a:t>
            </a:r>
            <a:r>
              <a:rPr lang="en-US" altLang="zh-CN"/>
              <a:t>3</a:t>
            </a:r>
            <a:r>
              <a:rPr lang="zh-CN" altLang="en-US"/>
              <a:t>个。</a:t>
            </a:r>
          </a:p>
          <a:p>
            <a:pPr>
              <a:buNone/>
            </a:pPr>
            <a:r>
              <a:rPr lang="zh-CN" altLang="en-US"/>
              <a:t>    </a:t>
            </a:r>
            <a:r>
              <a:rPr lang="en-US" altLang="zh-CN"/>
              <a:t>2</a:t>
            </a:r>
            <a:r>
              <a:rPr lang="zh-CN" altLang="en-US"/>
              <a:t>）日常费用开支的调节与控制。譬如：易耗玻璃仪器等物料的限额领用；办公用品指定专人控制、管理等等。</a:t>
            </a:r>
          </a:p>
          <a:p>
            <a:pPr>
              <a:buNone/>
            </a:pPr>
            <a:r>
              <a:rPr lang="zh-CN" altLang="en-US"/>
              <a:t>    </a:t>
            </a:r>
            <a:r>
              <a:rPr lang="en-US" altLang="zh-CN"/>
              <a:t>3</a:t>
            </a:r>
            <a:r>
              <a:rPr lang="zh-CN" altLang="en-US"/>
              <a:t>）不断地提高检测技术人员的熟练性及准确度。按标准化要求进行操作规范，从要求按照最低标准溶液消耗量进行试验操作，到争取试验一次合格率达</a:t>
            </a:r>
            <a:r>
              <a:rPr lang="en-US" altLang="zh-CN"/>
              <a:t>100</a:t>
            </a:r>
            <a:r>
              <a:rPr lang="zh-CN" altLang="en-US"/>
              <a:t>％，有效地控制了试剂和药品的额外消耗。</a:t>
            </a:r>
          </a:p>
        </p:txBody>
      </p:sp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标题 15361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7620000" cy="533400"/>
          </a:xfrm>
        </p:spPr>
        <p:txBody>
          <a:bodyPr vert="horz" lIns="91440" tIns="45720" rIns="91440" bIns="45720" anchor="ctr" anchorCtr="0"/>
          <a:lstStyle/>
          <a:p>
            <a:pPr marL="0" indent="0" fontAlgn="base">
              <a:spcAft>
                <a:spcPct val="0"/>
              </a:spcAft>
              <a:buClrTx/>
              <a:buSzTx/>
            </a:pPr>
            <a:r>
              <a:rPr lang="zh-CN" altLang="en-US" sz="2000">
                <a:solidFill>
                  <a:srgbClr val="C00000"/>
                </a:solidFill>
              </a:rPr>
              <a:t>第二部分 成本费用控制</a:t>
            </a:r>
          </a:p>
        </p:txBody>
      </p:sp>
      <p:sp>
        <p:nvSpPr>
          <p:cNvPr id="47106" name="文本占位符 15362"/>
          <p:cNvSpPr>
            <a:spLocks noGrp="1"/>
          </p:cNvSpPr>
          <p:nvPr>
            <p:ph idx="1"/>
          </p:nvPr>
        </p:nvSpPr>
        <p:spPr>
          <a:xfrm>
            <a:off x="1143000" y="1752600"/>
            <a:ext cx="7543800" cy="4114800"/>
          </a:xfrm>
        </p:spPr>
        <p:txBody>
          <a:bodyPr vert="horz" wrap="square" lIns="91440" tIns="45720" rIns="91440" bIns="45720" anchor="t" anchorCtr="0"/>
          <a:lstStyle/>
          <a:p>
            <a:pPr>
              <a:buNone/>
            </a:pPr>
            <a:r>
              <a:rPr lang="zh-CN" altLang="en-US"/>
              <a:t>二、费用控制方面，开展的工作及解决的主要问题</a:t>
            </a:r>
          </a:p>
          <a:p>
            <a:pPr>
              <a:buNone/>
            </a:pPr>
            <a:endParaRPr lang="zh-CN" altLang="en-US"/>
          </a:p>
          <a:p>
            <a:pPr>
              <a:buNone/>
            </a:pPr>
            <a:r>
              <a:rPr lang="en-US" altLang="zh-CN"/>
              <a:t>1</a:t>
            </a:r>
            <a:r>
              <a:rPr lang="zh-CN" altLang="en-US"/>
              <a:t>、降低生产流程波动。通过在小包装线检工作中的经验积累，我们加强小包装标准容量的控制，满足国家标准要求前提下降低成本。年度平均控制在每瓶减少灌装</a:t>
            </a:r>
            <a:r>
              <a:rPr lang="en-US" altLang="zh-CN"/>
              <a:t>3g</a:t>
            </a:r>
            <a:r>
              <a:rPr lang="zh-CN" altLang="en-US"/>
              <a:t>左右。据不完全统计，</a:t>
            </a:r>
            <a:r>
              <a:rPr lang="en-US" altLang="zh-CN"/>
              <a:t>2019</a:t>
            </a:r>
            <a:r>
              <a:rPr lang="zh-CN" altLang="en-US"/>
              <a:t>年通过控制标准容量为公司节约成本约</a:t>
            </a:r>
            <a:r>
              <a:rPr lang="en-US" altLang="zh-CN" b="1" u="sng"/>
              <a:t>144,000</a:t>
            </a:r>
            <a:r>
              <a:rPr lang="zh-CN" altLang="en-US"/>
              <a:t>元。（</a:t>
            </a:r>
            <a:r>
              <a:rPr lang="en-US" altLang="zh-CN"/>
              <a:t>1,500,000</a:t>
            </a:r>
            <a:r>
              <a:rPr lang="zh-CN" altLang="en-US"/>
              <a:t>箱</a:t>
            </a:r>
            <a:r>
              <a:rPr lang="en-US" altLang="zh-CN"/>
              <a:t>*4</a:t>
            </a:r>
            <a:r>
              <a:rPr lang="zh-CN" altLang="en-US"/>
              <a:t>瓶</a:t>
            </a:r>
            <a:r>
              <a:rPr lang="en-US" altLang="zh-CN"/>
              <a:t>*3</a:t>
            </a:r>
            <a:r>
              <a:rPr lang="zh-CN" altLang="en-US"/>
              <a:t>克</a:t>
            </a:r>
            <a:r>
              <a:rPr lang="en-US" altLang="zh-CN"/>
              <a:t>=18</a:t>
            </a:r>
            <a:r>
              <a:rPr lang="zh-CN" altLang="en-US"/>
              <a:t>吨，每吨按</a:t>
            </a:r>
            <a:r>
              <a:rPr lang="en-US" altLang="zh-CN"/>
              <a:t>8000</a:t>
            </a:r>
            <a:r>
              <a:rPr lang="zh-CN" altLang="en-US"/>
              <a:t>元计算） </a:t>
            </a:r>
            <a:endParaRPr lang="zh-CN" altLang="en-US">
              <a:solidFill>
                <a:srgbClr val="FF9900"/>
              </a:solidFill>
            </a:endParaRPr>
          </a:p>
          <a:p>
            <a:pPr>
              <a:buNone/>
            </a:pPr>
            <a:r>
              <a:rPr lang="en-US" altLang="zh-CN"/>
              <a:t>2</a:t>
            </a:r>
            <a:r>
              <a:rPr lang="zh-CN" altLang="en-US"/>
              <a:t>、部门内人员的调整，检验工作按照生产流水线模式进行管理，设立管理关键控制点，减少低效的重复动作。</a:t>
            </a:r>
          </a:p>
        </p:txBody>
      </p:sp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标题 16385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7620000" cy="533400"/>
          </a:xfrm>
        </p:spPr>
        <p:txBody>
          <a:bodyPr vert="horz" lIns="91440" tIns="45720" rIns="91440" bIns="45720" anchor="ctr" anchorCtr="0"/>
          <a:lstStyle/>
          <a:p>
            <a:pPr marL="0" indent="0" fontAlgn="base">
              <a:spcAft>
                <a:spcPct val="0"/>
              </a:spcAft>
              <a:buClrTx/>
              <a:buSzTx/>
            </a:pPr>
            <a:r>
              <a:rPr lang="zh-CN" altLang="en-US" sz="2000">
                <a:solidFill>
                  <a:srgbClr val="C00000"/>
                </a:solidFill>
              </a:rPr>
              <a:t>第二部分 成本费用控制</a:t>
            </a:r>
          </a:p>
        </p:txBody>
      </p:sp>
      <p:sp>
        <p:nvSpPr>
          <p:cNvPr id="48130" name="文本占位符 16386"/>
          <p:cNvSpPr>
            <a:spLocks noGrp="1"/>
          </p:cNvSpPr>
          <p:nvPr>
            <p:ph idx="1"/>
          </p:nvPr>
        </p:nvSpPr>
        <p:spPr>
          <a:xfrm>
            <a:off x="1143000" y="1752600"/>
            <a:ext cx="7543800" cy="4114800"/>
          </a:xfrm>
        </p:spPr>
        <p:txBody>
          <a:bodyPr vert="horz" wrap="square" lIns="91440" tIns="45720" rIns="91440" bIns="45720" anchor="t" anchorCtr="0"/>
          <a:lstStyle/>
          <a:p>
            <a:pPr>
              <a:buNone/>
            </a:pPr>
            <a:r>
              <a:rPr lang="zh-CN" altLang="en-US"/>
              <a:t>四、存在的问题和不足及需要的外部支持</a:t>
            </a:r>
          </a:p>
          <a:p>
            <a:pPr>
              <a:buNone/>
            </a:pPr>
            <a:endParaRPr lang="zh-CN" altLang="en-US"/>
          </a:p>
          <a:p>
            <a:pPr>
              <a:buNone/>
            </a:pPr>
            <a:r>
              <a:rPr lang="en-US" altLang="zh-CN"/>
              <a:t>1</a:t>
            </a:r>
            <a:r>
              <a:rPr lang="zh-CN" altLang="en-US"/>
              <a:t>、问题：救火的事情时有发生，应增加预防成本，降低浪费。</a:t>
            </a:r>
          </a:p>
          <a:p>
            <a:pPr>
              <a:buNone/>
            </a:pPr>
            <a:endParaRPr lang="zh-CN" altLang="en-US"/>
          </a:p>
          <a:p>
            <a:pPr>
              <a:buNone/>
            </a:pPr>
            <a:r>
              <a:rPr lang="en-US" altLang="zh-CN"/>
              <a:t>2</a:t>
            </a:r>
            <a:r>
              <a:rPr lang="zh-CN" altLang="en-US"/>
              <a:t>、希望获得公司支持，收集资料，建立质量成本管理机制，实施质量成本管理。</a:t>
            </a:r>
          </a:p>
        </p:txBody>
      </p:sp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7409"/>
          <p:cNvSpPr>
            <a:spLocks noGrp="1"/>
          </p:cNvSpPr>
          <p:nvPr>
            <p:ph type="title"/>
          </p:nvPr>
        </p:nvSpPr>
        <p:spPr>
          <a:xfrm>
            <a:off x="1617661" y="2606675"/>
            <a:ext cx="6230939" cy="1431925"/>
          </a:xfrm>
        </p:spPr>
        <p:txBody>
          <a:bodyPr wrap="square" anchor="ctr">
            <a:noAutofit/>
          </a:bodyPr>
          <a:lstStyle/>
          <a:p>
            <a:pPr defTabSz="914400" fontAlgn="auto">
              <a:buSzTx/>
            </a:pPr>
            <a:r>
              <a:rPr lang="zh-CN" altLang="en-US" b="1" strike="noStrike" kern="1200" baseline="0" noProof="1">
                <a:latin typeface="Times New Roman" panose="02020603050405020304" pitchFamily="2" charset="0"/>
                <a:ea typeface="MingLiU" pitchFamily="1" charset="-120"/>
              </a:rPr>
              <a:t>第</a:t>
            </a:r>
            <a:r>
              <a:rPr lang="zh-CN" altLang="en-US" b="1" strike="noStrike" kern="1200" baseline="0" noProof="1">
                <a:latin typeface="Times New Roman" panose="02020603050405020304" pitchFamily="2" charset="0"/>
                <a:ea typeface="宋体" panose="02010600030101010101" pitchFamily="2" charset="-122"/>
              </a:rPr>
              <a:t>三</a:t>
            </a:r>
            <a:r>
              <a:rPr lang="zh-CN" altLang="en-US" b="1" strike="noStrike" kern="1200" baseline="0" noProof="1">
                <a:latin typeface="Times New Roman" panose="02020603050405020304" pitchFamily="2" charset="0"/>
                <a:ea typeface="MingLiU" pitchFamily="1" charset="-120"/>
              </a:rPr>
              <a:t>部分</a:t>
            </a:r>
            <a:r>
              <a:rPr lang="zh-CN" altLang="en-US" b="1" kern="1200" baseline="0">
                <a:latin typeface="Times New Roman" panose="02020603050405020304" pitchFamily="2" charset="0"/>
                <a:ea typeface="MingLiU" pitchFamily="1" charset="-120"/>
              </a:rPr>
              <a:t/>
            </a:r>
            <a:br>
              <a:rPr lang="zh-CN" altLang="en-US" b="1" kern="1200" baseline="0">
                <a:latin typeface="Times New Roman" panose="02020603050405020304" pitchFamily="2" charset="0"/>
                <a:ea typeface="MingLiU" pitchFamily="1" charset="-120"/>
              </a:rPr>
            </a:br>
            <a:r>
              <a:rPr lang="zh-CN" altLang="en-US" b="1" strike="noStrike" kern="1200" baseline="0" noProof="1">
                <a:latin typeface="Times New Roman" panose="02020603050405020304" pitchFamily="2" charset="0"/>
                <a:ea typeface="宋体" panose="02010600030101010101" pitchFamily="2" charset="-122"/>
              </a:rPr>
              <a:t>安全与风险管理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标题 18433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7620000" cy="533400"/>
          </a:xfrm>
        </p:spPr>
        <p:txBody>
          <a:bodyPr vert="horz" lIns="91440" tIns="45720" rIns="91440" bIns="45720" anchor="ctr" anchorCtr="0"/>
          <a:lstStyle/>
          <a:p>
            <a:pPr marL="0" indent="0" fontAlgn="base">
              <a:spcAft>
                <a:spcPct val="0"/>
              </a:spcAft>
              <a:buClrTx/>
              <a:buSzTx/>
            </a:pPr>
            <a:r>
              <a:rPr lang="zh-CN" altLang="en-US" sz="2000">
                <a:solidFill>
                  <a:srgbClr val="C00000"/>
                </a:solidFill>
              </a:rPr>
              <a:t>第三部分 安全与现场管理</a:t>
            </a:r>
          </a:p>
        </p:txBody>
      </p:sp>
      <p:sp>
        <p:nvSpPr>
          <p:cNvPr id="50178" name="文本占位符 18434"/>
          <p:cNvSpPr>
            <a:spLocks noGrp="1"/>
          </p:cNvSpPr>
          <p:nvPr>
            <p:ph idx="1"/>
          </p:nvPr>
        </p:nvSpPr>
        <p:spPr>
          <a:xfrm>
            <a:off x="1143000" y="1752600"/>
            <a:ext cx="7543800" cy="4114800"/>
          </a:xfrm>
        </p:spPr>
        <p:txBody>
          <a:bodyPr vert="horz" wrap="square" lIns="91440" tIns="45720" rIns="91440" bIns="45720" anchor="t" anchorCtr="0"/>
          <a:lstStyle/>
          <a:p>
            <a:pPr>
              <a:buNone/>
            </a:pPr>
            <a:r>
              <a:rPr lang="zh-CN" altLang="en-US"/>
              <a:t>一、工作管理情况</a:t>
            </a:r>
          </a:p>
          <a:p>
            <a:pPr>
              <a:buNone/>
            </a:pPr>
            <a:r>
              <a:rPr lang="zh-CN" altLang="en-US"/>
              <a:t>           职业安全充分考虑到实验室人员工作的特殊性，实验室内配备了加强职业安全保护的设施，对劳保做了调整，专门制定了相应的劳动安全规则。设立实验楼安全管理员。</a:t>
            </a:r>
          </a:p>
          <a:p>
            <a:pPr>
              <a:buNone/>
            </a:pPr>
            <a:r>
              <a:rPr lang="zh-CN" altLang="en-US"/>
              <a:t>     现场管理中，实验室仪器分类存放，每台仪器均指定维护责任人，同时采用标识方法，用以区别并实施现场管理。</a:t>
            </a:r>
          </a:p>
          <a:p>
            <a:pPr>
              <a:buNone/>
            </a:pPr>
            <a:r>
              <a:rPr lang="zh-CN" altLang="en-US"/>
              <a:t>      实验室管理采取资产清单与现场管理要求合并在一张表的格式，实行每周检查，并作为员工考核指标之一。</a:t>
            </a:r>
          </a:p>
        </p:txBody>
      </p:sp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文本占位符 19457"/>
          <p:cNvSpPr>
            <a:spLocks noGrp="1"/>
          </p:cNvSpPr>
          <p:nvPr>
            <p:ph idx="1"/>
          </p:nvPr>
        </p:nvSpPr>
        <p:spPr>
          <a:xfrm>
            <a:off x="1143000" y="1752600"/>
            <a:ext cx="7543800" cy="4114800"/>
          </a:xfrm>
        </p:spPr>
        <p:txBody>
          <a:bodyPr vert="horz" wrap="square" lIns="91440" tIns="45720" rIns="91440" bIns="45720" anchor="t" anchorCtr="0"/>
          <a:lstStyle/>
          <a:p>
            <a:pPr>
              <a:buNone/>
            </a:pPr>
            <a:r>
              <a:rPr lang="zh-CN" altLang="en-US"/>
              <a:t>二、问题、对策及需要的支持</a:t>
            </a:r>
          </a:p>
          <a:p>
            <a:pPr>
              <a:buNone/>
            </a:pPr>
            <a:endParaRPr lang="zh-CN" altLang="en-US"/>
          </a:p>
          <a:p>
            <a:pPr>
              <a:buNone/>
            </a:pPr>
            <a:r>
              <a:rPr lang="zh-CN" altLang="en-US"/>
              <a:t>     员工参与的积极性不高。建议采用浮动奖金制，可以有效地激励员工。</a:t>
            </a:r>
          </a:p>
          <a:p>
            <a:pPr>
              <a:buNone/>
            </a:pPr>
            <a:r>
              <a:rPr lang="zh-CN" altLang="en-US"/>
              <a:t>     </a:t>
            </a:r>
          </a:p>
          <a:p>
            <a:pPr>
              <a:buNone/>
            </a:pPr>
            <a:r>
              <a:rPr lang="zh-CN" altLang="en-US"/>
              <a:t>     建立一个完善的标识体系，做到清晰准确，一目了然。</a:t>
            </a:r>
          </a:p>
          <a:p>
            <a:pPr>
              <a:buNone/>
            </a:pPr>
            <a:r>
              <a:rPr lang="zh-CN" altLang="en-US"/>
              <a:t>      </a:t>
            </a:r>
          </a:p>
          <a:p>
            <a:pPr>
              <a:buNone/>
            </a:pPr>
            <a:r>
              <a:rPr lang="zh-CN" altLang="en-US"/>
              <a:t>     分批次组织安全自救培训，提高全体员工的安全应对技能。</a:t>
            </a:r>
          </a:p>
        </p:txBody>
      </p:sp>
      <p:sp>
        <p:nvSpPr>
          <p:cNvPr id="51202" name="标题 19458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7620000" cy="533400"/>
          </a:xfrm>
        </p:spPr>
        <p:txBody>
          <a:bodyPr vert="horz" lIns="91440" tIns="45720" rIns="91440" bIns="45720" anchor="ctr" anchorCtr="0"/>
          <a:lstStyle/>
          <a:p>
            <a:pPr marL="0" indent="0" fontAlgn="base">
              <a:spcAft>
                <a:spcPct val="0"/>
              </a:spcAft>
              <a:buClrTx/>
              <a:buSzTx/>
            </a:pPr>
            <a:r>
              <a:rPr lang="zh-CN" altLang="en-US" sz="2000">
                <a:solidFill>
                  <a:srgbClr val="C00000"/>
                </a:solidFill>
              </a:rPr>
              <a:t>第三部分 安全与现场管理</a:t>
            </a:r>
          </a:p>
        </p:txBody>
      </p:sp>
    </p:spTree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20481"/>
          <p:cNvSpPr>
            <a:spLocks noGrp="1"/>
          </p:cNvSpPr>
          <p:nvPr>
            <p:ph type="title"/>
          </p:nvPr>
        </p:nvSpPr>
        <p:spPr>
          <a:xfrm>
            <a:off x="1617661" y="2606675"/>
            <a:ext cx="6230939" cy="1431925"/>
          </a:xfrm>
        </p:spPr>
        <p:txBody>
          <a:bodyPr wrap="square" anchor="ctr">
            <a:noAutofit/>
          </a:bodyPr>
          <a:lstStyle/>
          <a:p>
            <a:pPr defTabSz="914400" fontAlgn="auto">
              <a:buSzTx/>
            </a:pPr>
            <a:r>
              <a:rPr lang="zh-CN" altLang="en-US" b="1" strike="noStrike" kern="1200" baseline="0" noProof="1">
                <a:latin typeface="Times New Roman" panose="02020603050405020304" pitchFamily="2" charset="0"/>
                <a:ea typeface="MingLiU" pitchFamily="1" charset="-120"/>
              </a:rPr>
              <a:t>第</a:t>
            </a:r>
            <a:r>
              <a:rPr lang="zh-CN" altLang="en-US" b="1" strike="noStrike" kern="1200" baseline="0" noProof="1">
                <a:latin typeface="Times New Roman" panose="02020603050405020304" pitchFamily="2" charset="0"/>
                <a:ea typeface="宋体" panose="02010600030101010101" pitchFamily="2" charset="-122"/>
              </a:rPr>
              <a:t>四</a:t>
            </a:r>
            <a:r>
              <a:rPr lang="zh-CN" altLang="en-US" b="1" strike="noStrike" kern="1200" baseline="0" noProof="1">
                <a:latin typeface="Times New Roman" panose="02020603050405020304" pitchFamily="2" charset="0"/>
                <a:ea typeface="MingLiU" pitchFamily="1" charset="-120"/>
              </a:rPr>
              <a:t>部分</a:t>
            </a:r>
            <a:r>
              <a:rPr lang="zh-CN" altLang="en-US" b="1" kern="1200" baseline="0">
                <a:latin typeface="Times New Roman" panose="02020603050405020304" pitchFamily="2" charset="0"/>
                <a:ea typeface="MingLiU" pitchFamily="1" charset="-120"/>
              </a:rPr>
              <a:t/>
            </a:r>
            <a:br>
              <a:rPr lang="zh-CN" altLang="en-US" b="1" kern="1200" baseline="0">
                <a:latin typeface="Times New Roman" panose="02020603050405020304" pitchFamily="2" charset="0"/>
                <a:ea typeface="MingLiU" pitchFamily="1" charset="-120"/>
              </a:rPr>
            </a:br>
            <a:r>
              <a:rPr lang="zh-CN" altLang="en-US" b="1" strike="noStrike" kern="1200" baseline="0" noProof="1">
                <a:latin typeface="Times New Roman" panose="02020603050405020304" pitchFamily="2" charset="0"/>
                <a:ea typeface="宋体" panose="02010600030101010101" pitchFamily="2" charset="-122"/>
              </a:rPr>
              <a:t>员工管理与人才培养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标题 21505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7620000" cy="533400"/>
          </a:xfrm>
        </p:spPr>
        <p:txBody>
          <a:bodyPr vert="horz" lIns="91440" tIns="45720" rIns="91440" bIns="45720" anchor="ctr" anchorCtr="0"/>
          <a:lstStyle/>
          <a:p>
            <a:pPr marL="0" indent="0" fontAlgn="base">
              <a:spcAft>
                <a:spcPct val="0"/>
              </a:spcAft>
              <a:buClrTx/>
              <a:buSzTx/>
            </a:pPr>
            <a:r>
              <a:rPr lang="zh-CN" altLang="en-US" sz="2000">
                <a:solidFill>
                  <a:srgbClr val="C00000"/>
                </a:solidFill>
              </a:rPr>
              <a:t>第四部分 员工管理与人才培养</a:t>
            </a:r>
          </a:p>
        </p:txBody>
      </p:sp>
      <p:sp>
        <p:nvSpPr>
          <p:cNvPr id="53250" name="文本占位符 21506"/>
          <p:cNvSpPr>
            <a:spLocks noGrp="1"/>
          </p:cNvSpPr>
          <p:nvPr>
            <p:ph idx="1"/>
          </p:nvPr>
        </p:nvSpPr>
        <p:spPr>
          <a:xfrm>
            <a:off x="1143000" y="1752600"/>
            <a:ext cx="7543800" cy="4114800"/>
          </a:xfrm>
        </p:spPr>
        <p:txBody>
          <a:bodyPr vert="horz" wrap="square" lIns="91440" tIns="45720" rIns="91440" bIns="45720" anchor="t" anchorCtr="0"/>
          <a:lstStyle/>
          <a:p>
            <a:pPr>
              <a:lnSpc>
                <a:spcPct val="80000"/>
              </a:lnSpc>
              <a:buNone/>
            </a:pPr>
            <a:r>
              <a:rPr lang="zh-CN" altLang="en-US" sz="2400"/>
              <a:t>一、员工管理与效率管理</a:t>
            </a:r>
            <a:endParaRPr lang="zh-CN" altLang="en-US" sz="1800"/>
          </a:p>
          <a:p>
            <a:pPr>
              <a:lnSpc>
                <a:spcPct val="80000"/>
              </a:lnSpc>
              <a:buNone/>
            </a:pPr>
            <a:r>
              <a:rPr lang="en-US" altLang="zh-CN" sz="1600"/>
              <a:t>1</a:t>
            </a:r>
            <a:r>
              <a:rPr lang="zh-CN" altLang="en-US" sz="1600"/>
              <a:t>、团队工作制度</a:t>
            </a:r>
            <a:r>
              <a:rPr lang="en-US" altLang="zh-CN" sz="1600"/>
              <a:t>/</a:t>
            </a:r>
            <a:r>
              <a:rPr lang="zh-CN" altLang="en-US" sz="1600"/>
              <a:t>纪律建设与遵守 </a:t>
            </a:r>
          </a:p>
          <a:p>
            <a:pPr>
              <a:lnSpc>
                <a:spcPct val="80000"/>
              </a:lnSpc>
              <a:buNone/>
            </a:pPr>
            <a:r>
              <a:rPr lang="zh-CN" altLang="en-US" sz="1600"/>
              <a:t>建立品管部管理细则，在此基础上加入质量文化及行事指引，变更为员工手册。</a:t>
            </a:r>
          </a:p>
          <a:p>
            <a:pPr>
              <a:lnSpc>
                <a:spcPct val="80000"/>
              </a:lnSpc>
              <a:buNone/>
            </a:pPr>
            <a:r>
              <a:rPr lang="en-US" altLang="zh-CN" sz="1600"/>
              <a:t>2</a:t>
            </a:r>
            <a:r>
              <a:rPr lang="zh-CN" altLang="en-US" sz="1600"/>
              <a:t>、工作计划与效率</a:t>
            </a:r>
          </a:p>
          <a:p>
            <a:pPr>
              <a:lnSpc>
                <a:spcPct val="80000"/>
              </a:lnSpc>
              <a:buNone/>
            </a:pPr>
            <a:r>
              <a:rPr lang="zh-CN" altLang="en-US" sz="1600"/>
              <a:t>建立效率手册，倡导时间价值；利用</a:t>
            </a:r>
            <a:r>
              <a:rPr lang="en-US" altLang="zh-CN" sz="1600"/>
              <a:t>W.B.S.</a:t>
            </a:r>
            <a:r>
              <a:rPr lang="zh-CN" altLang="en-US" sz="1600"/>
              <a:t>进行工作分解，绘制甘特图，管理工作进度和质量。</a:t>
            </a:r>
          </a:p>
          <a:p>
            <a:pPr>
              <a:lnSpc>
                <a:spcPct val="80000"/>
              </a:lnSpc>
              <a:buNone/>
            </a:pPr>
            <a:r>
              <a:rPr lang="en-US" altLang="zh-CN" sz="1600"/>
              <a:t>3</a:t>
            </a:r>
            <a:r>
              <a:rPr lang="zh-CN" altLang="en-US" sz="1600"/>
              <a:t>、 工作秩序</a:t>
            </a:r>
          </a:p>
          <a:p>
            <a:pPr>
              <a:lnSpc>
                <a:spcPct val="80000"/>
              </a:lnSpc>
              <a:buNone/>
            </a:pPr>
            <a:r>
              <a:rPr lang="zh-CN" altLang="en-US" sz="1600"/>
              <a:t>扩充质量管理职能，按照控制要素进行细分，更专业化。</a:t>
            </a:r>
          </a:p>
          <a:p>
            <a:pPr>
              <a:lnSpc>
                <a:spcPct val="80000"/>
              </a:lnSpc>
              <a:buNone/>
            </a:pPr>
            <a:r>
              <a:rPr lang="en-US" altLang="zh-CN" sz="1600"/>
              <a:t>4</a:t>
            </a:r>
            <a:r>
              <a:rPr lang="zh-CN" altLang="en-US" sz="1600"/>
              <a:t>、绩效管理、考评激励</a:t>
            </a:r>
          </a:p>
          <a:p>
            <a:pPr>
              <a:lnSpc>
                <a:spcPct val="80000"/>
              </a:lnSpc>
              <a:buNone/>
            </a:pPr>
            <a:r>
              <a:rPr lang="zh-CN" altLang="en-US" sz="1600"/>
              <a:t>对不适应部门文化的员工进行整理，对工作优秀的人员列入种子计划。</a:t>
            </a:r>
          </a:p>
          <a:p>
            <a:pPr>
              <a:lnSpc>
                <a:spcPct val="80000"/>
              </a:lnSpc>
              <a:buNone/>
            </a:pPr>
            <a:r>
              <a:rPr lang="zh-CN" altLang="en-US" sz="1600"/>
              <a:t>建立技术与管理升迁路线。</a:t>
            </a:r>
          </a:p>
        </p:txBody>
      </p:sp>
    </p:spTree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标题 22529"/>
          <p:cNvSpPr>
            <a:spLocks noGrp="1"/>
          </p:cNvSpPr>
          <p:nvPr>
            <p:ph type="title"/>
          </p:nvPr>
        </p:nvSpPr>
        <p:spPr>
          <a:xfrm>
            <a:off x="1066800" y="868363"/>
            <a:ext cx="7620000" cy="533400"/>
          </a:xfrm>
        </p:spPr>
        <p:txBody>
          <a:bodyPr vert="horz" lIns="91440" tIns="45720" rIns="91440" bIns="45720" anchor="ctr" anchorCtr="0"/>
          <a:lstStyle/>
          <a:p>
            <a:pPr marL="0" indent="0" fontAlgn="base">
              <a:spcAft>
                <a:spcPct val="0"/>
              </a:spcAft>
              <a:buClrTx/>
              <a:buSzTx/>
            </a:pPr>
            <a:r>
              <a:rPr lang="zh-CN" altLang="en-US" sz="2000">
                <a:solidFill>
                  <a:srgbClr val="C00000"/>
                </a:solidFill>
              </a:rPr>
              <a:t>第四部分 员工管理与人才培养</a:t>
            </a:r>
          </a:p>
        </p:txBody>
      </p:sp>
      <p:sp>
        <p:nvSpPr>
          <p:cNvPr id="54274" name="文本占位符 22530"/>
          <p:cNvSpPr>
            <a:spLocks noGrp="1"/>
          </p:cNvSpPr>
          <p:nvPr>
            <p:ph idx="1"/>
          </p:nvPr>
        </p:nvSpPr>
        <p:spPr>
          <a:xfrm>
            <a:off x="1066800" y="1401763"/>
            <a:ext cx="7543800" cy="4484687"/>
          </a:xfrm>
        </p:spPr>
        <p:txBody>
          <a:bodyPr vert="horz" wrap="square" lIns="91440" tIns="45720" rIns="91440" bIns="45720" anchor="t" anchorCtr="0"/>
          <a:lstStyle/>
          <a:p>
            <a:pPr>
              <a:lnSpc>
                <a:spcPct val="80000"/>
              </a:lnSpc>
              <a:buNone/>
            </a:pPr>
            <a:r>
              <a:rPr lang="zh-CN" altLang="en-US" sz="2400"/>
              <a:t>二、人才培养</a:t>
            </a:r>
          </a:p>
          <a:p>
            <a:pPr>
              <a:lnSpc>
                <a:spcPct val="80000"/>
              </a:lnSpc>
              <a:buNone/>
            </a:pPr>
            <a:r>
              <a:rPr lang="en-US" altLang="zh-CN"/>
              <a:t>1</a:t>
            </a:r>
            <a:r>
              <a:rPr lang="zh-CN" altLang="en-US"/>
              <a:t>、员工培训培养</a:t>
            </a:r>
          </a:p>
          <a:p>
            <a:pPr>
              <a:lnSpc>
                <a:spcPct val="80000"/>
              </a:lnSpc>
              <a:buNone/>
            </a:pPr>
            <a:r>
              <a:rPr lang="zh-CN" altLang="en-US"/>
              <a:t>     自己设计教材，辅导员工的职业化、质量管理工具、思维方法、部门发展规划等。</a:t>
            </a:r>
          </a:p>
          <a:p>
            <a:pPr>
              <a:lnSpc>
                <a:spcPct val="80000"/>
              </a:lnSpc>
              <a:buNone/>
            </a:pPr>
            <a:r>
              <a:rPr lang="zh-CN" altLang="en-US"/>
              <a:t>     在部门内实现岗位轮换和新增岗位竞争上岗，给予更多机会施展才华。</a:t>
            </a:r>
          </a:p>
          <a:p>
            <a:pPr>
              <a:lnSpc>
                <a:spcPct val="80000"/>
              </a:lnSpc>
              <a:buNone/>
            </a:pPr>
            <a:r>
              <a:rPr lang="en-US" altLang="zh-CN"/>
              <a:t>2</a:t>
            </a:r>
            <a:r>
              <a:rPr lang="zh-CN" altLang="en-US"/>
              <a:t>、工作指导辅导</a:t>
            </a:r>
          </a:p>
          <a:p>
            <a:pPr>
              <a:lnSpc>
                <a:spcPct val="80000"/>
              </a:lnSpc>
              <a:buNone/>
            </a:pPr>
            <a:r>
              <a:rPr lang="zh-CN" altLang="en-US"/>
              <a:t>     在总体工作区分的前提下，将文件区分为技术文件与事务文件，并发动大家编写与修改，让员工参与重大管理。</a:t>
            </a:r>
          </a:p>
          <a:p>
            <a:pPr>
              <a:lnSpc>
                <a:spcPct val="80000"/>
              </a:lnSpc>
              <a:buNone/>
            </a:pPr>
            <a:r>
              <a:rPr lang="zh-CN" altLang="en-US"/>
              <a:t>     对员工进行</a:t>
            </a:r>
            <a:r>
              <a:rPr lang="en-US" altLang="zh-CN"/>
              <a:t>16PF</a:t>
            </a:r>
            <a:r>
              <a:rPr lang="zh-CN" altLang="en-US"/>
              <a:t>人才素质测评，让大家了结自己的长处和短处，在此基础上，确立职业生涯目标。</a:t>
            </a:r>
          </a:p>
          <a:p>
            <a:pPr>
              <a:lnSpc>
                <a:spcPct val="80000"/>
              </a:lnSpc>
              <a:buNone/>
            </a:pPr>
            <a:r>
              <a:rPr lang="en-US" altLang="zh-CN"/>
              <a:t>3</a:t>
            </a:r>
            <a:r>
              <a:rPr lang="zh-CN" altLang="en-US"/>
              <a:t>、人才成长情况</a:t>
            </a:r>
          </a:p>
          <a:p>
            <a:pPr>
              <a:lnSpc>
                <a:spcPct val="80000"/>
              </a:lnSpc>
              <a:buNone/>
            </a:pPr>
            <a:r>
              <a:rPr lang="zh-CN" altLang="en-US"/>
              <a:t>     目前已经形成了班长队伍，再从中培养种子选手。人才结构计划按照</a:t>
            </a:r>
            <a:r>
              <a:rPr lang="en-US" altLang="zh-CN"/>
              <a:t>2:5:3</a:t>
            </a:r>
            <a:r>
              <a:rPr lang="zh-CN" altLang="en-US"/>
              <a:t>配备，能上能下。</a:t>
            </a:r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标题 5121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7620000" cy="533400"/>
          </a:xfrm>
        </p:spPr>
        <p:txBody>
          <a:bodyPr vert="horz" lIns="91440" tIns="45720" rIns="91440" bIns="45720" anchor="ctr" anchorCtr="0"/>
          <a:lstStyle/>
          <a:p>
            <a:r>
              <a:rPr lang="zh-CN" altLang="en-US" sz="2000">
                <a:solidFill>
                  <a:srgbClr val="C00000"/>
                </a:solidFill>
                <a:latin typeface="Arial" panose="020B0604020202020204" pitchFamily="34" charset="0"/>
              </a:rPr>
              <a:t>述职报告主要内容</a:t>
            </a:r>
          </a:p>
        </p:txBody>
      </p:sp>
      <p:sp>
        <p:nvSpPr>
          <p:cNvPr id="36866" name="文本占位符 5122"/>
          <p:cNvSpPr>
            <a:spLocks noGrp="1"/>
          </p:cNvSpPr>
          <p:nvPr>
            <p:ph idx="1"/>
          </p:nvPr>
        </p:nvSpPr>
        <p:spPr>
          <a:xfrm>
            <a:off x="2671763" y="1676400"/>
            <a:ext cx="3800475" cy="4775200"/>
          </a:xfrm>
        </p:spPr>
        <p:txBody>
          <a:bodyPr vert="horz" lIns="91440" tIns="45720" rIns="91440" bIns="45720" anchor="t" anchorCtr="0"/>
          <a:lstStyle/>
          <a:p>
            <a:pPr>
              <a:lnSpc>
                <a:spcPct val="150000"/>
              </a:lnSpc>
              <a:buNone/>
            </a:pPr>
            <a:r>
              <a:rPr lang="zh-CN" altLang="en-US" sz="1800" b="1" dirty="0">
                <a:solidFill>
                  <a:srgbClr val="C00000"/>
                </a:solidFill>
              </a:rPr>
              <a:t>第一部分  主要工作管理</a:t>
            </a:r>
          </a:p>
          <a:p>
            <a:pPr>
              <a:lnSpc>
                <a:spcPct val="150000"/>
              </a:lnSpc>
              <a:buNone/>
            </a:pPr>
            <a:r>
              <a:rPr lang="zh-CN" altLang="en-US" sz="1800" b="1" dirty="0">
                <a:solidFill>
                  <a:srgbClr val="C00000"/>
                </a:solidFill>
              </a:rPr>
              <a:t>第二部分   费用控制</a:t>
            </a:r>
          </a:p>
          <a:p>
            <a:pPr>
              <a:lnSpc>
                <a:spcPct val="150000"/>
              </a:lnSpc>
              <a:buNone/>
            </a:pPr>
            <a:r>
              <a:rPr lang="zh-CN" altLang="en-US" sz="1800" b="1" dirty="0">
                <a:solidFill>
                  <a:srgbClr val="C00000"/>
                </a:solidFill>
              </a:rPr>
              <a:t>第三部分   安全与风险管理</a:t>
            </a:r>
          </a:p>
          <a:p>
            <a:pPr>
              <a:lnSpc>
                <a:spcPct val="150000"/>
              </a:lnSpc>
              <a:buNone/>
            </a:pPr>
            <a:r>
              <a:rPr lang="zh-CN" altLang="en-US" sz="1800" b="1" dirty="0">
                <a:solidFill>
                  <a:srgbClr val="C00000"/>
                </a:solidFill>
              </a:rPr>
              <a:t>第四部分   员工管理与人才培养</a:t>
            </a:r>
          </a:p>
          <a:p>
            <a:pPr>
              <a:lnSpc>
                <a:spcPct val="150000"/>
              </a:lnSpc>
              <a:buNone/>
            </a:pPr>
            <a:r>
              <a:rPr lang="zh-CN" altLang="en-US" sz="1800" b="1" dirty="0">
                <a:solidFill>
                  <a:srgbClr val="C00000"/>
                </a:solidFill>
              </a:rPr>
              <a:t>第五部分   工作流程与协作管理</a:t>
            </a:r>
          </a:p>
          <a:p>
            <a:pPr>
              <a:lnSpc>
                <a:spcPct val="150000"/>
              </a:lnSpc>
              <a:buNone/>
            </a:pPr>
            <a:r>
              <a:rPr lang="zh-CN" altLang="en-US" sz="1800" b="1" dirty="0">
                <a:solidFill>
                  <a:srgbClr val="C00000"/>
                </a:solidFill>
              </a:rPr>
              <a:t>第六部分  发展的工作</a:t>
            </a:r>
          </a:p>
          <a:p>
            <a:pPr>
              <a:lnSpc>
                <a:spcPct val="150000"/>
              </a:lnSpc>
              <a:buNone/>
            </a:pPr>
            <a:r>
              <a:rPr lang="zh-CN" altLang="en-US" sz="1800" b="1" dirty="0">
                <a:solidFill>
                  <a:srgbClr val="C00000"/>
                </a:solidFill>
              </a:rPr>
              <a:t>第七部分  </a:t>
            </a:r>
            <a:r>
              <a:rPr lang="en-US" altLang="zh-CN" sz="1800" b="1" dirty="0" smtClean="0">
                <a:solidFill>
                  <a:srgbClr val="C00000"/>
                </a:solidFill>
              </a:rPr>
              <a:t>20XX</a:t>
            </a:r>
            <a:r>
              <a:rPr lang="zh-CN" altLang="en-US" sz="1800" b="1" dirty="0" smtClean="0">
                <a:solidFill>
                  <a:srgbClr val="C00000"/>
                </a:solidFill>
              </a:rPr>
              <a:t>年</a:t>
            </a:r>
            <a:r>
              <a:rPr lang="zh-CN" altLang="en-US" sz="1800" b="1" dirty="0">
                <a:solidFill>
                  <a:srgbClr val="C00000"/>
                </a:solidFill>
              </a:rPr>
              <a:t>工作规划与目标</a:t>
            </a:r>
          </a:p>
          <a:p>
            <a:pPr>
              <a:lnSpc>
                <a:spcPct val="150000"/>
              </a:lnSpc>
              <a:buNone/>
            </a:pPr>
            <a:r>
              <a:rPr lang="zh-CN" altLang="en-US" sz="1800" b="1" dirty="0">
                <a:solidFill>
                  <a:srgbClr val="C00000"/>
                </a:solidFill>
              </a:rPr>
              <a:t/>
            </a:r>
            <a:br>
              <a:rPr lang="zh-CN" altLang="en-US" sz="1800" b="1" dirty="0">
                <a:solidFill>
                  <a:srgbClr val="C00000"/>
                </a:solidFill>
              </a:rPr>
            </a:br>
            <a:endParaRPr lang="zh-CN" altLang="en-US" sz="1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标题 23553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7620000" cy="533400"/>
          </a:xfrm>
        </p:spPr>
        <p:txBody>
          <a:bodyPr vert="horz" lIns="91440" tIns="45720" rIns="91440" bIns="45720" anchor="ctr" anchorCtr="0"/>
          <a:lstStyle/>
          <a:p>
            <a:r>
              <a:rPr lang="zh-CN" altLang="en-US" sz="2000">
                <a:solidFill>
                  <a:srgbClr val="C00000"/>
                </a:solidFill>
              </a:rPr>
              <a:t>第四部分 员工管理与人才培养</a:t>
            </a:r>
          </a:p>
        </p:txBody>
      </p:sp>
      <p:sp>
        <p:nvSpPr>
          <p:cNvPr id="55298" name="文本占位符 23554"/>
          <p:cNvSpPr>
            <a:spLocks noGrp="1"/>
          </p:cNvSpPr>
          <p:nvPr>
            <p:ph idx="1"/>
          </p:nvPr>
        </p:nvSpPr>
        <p:spPr>
          <a:xfrm>
            <a:off x="1143000" y="1752600"/>
            <a:ext cx="7543800" cy="4484688"/>
          </a:xfrm>
        </p:spPr>
        <p:txBody>
          <a:bodyPr vert="horz" wrap="square" lIns="91440" tIns="45720" rIns="91440" bIns="45720" anchor="t" anchorCtr="0"/>
          <a:lstStyle/>
          <a:p>
            <a:pPr>
              <a:lnSpc>
                <a:spcPct val="90000"/>
              </a:lnSpc>
              <a:buNone/>
            </a:pPr>
            <a:r>
              <a:rPr lang="zh-CN" altLang="en-US" sz="2800"/>
              <a:t>二、人才培养</a:t>
            </a:r>
            <a:endParaRPr lang="zh-CN" altLang="en-US" sz="2400"/>
          </a:p>
          <a:p>
            <a:pPr>
              <a:lnSpc>
                <a:spcPct val="90000"/>
              </a:lnSpc>
              <a:buNone/>
            </a:pPr>
            <a:r>
              <a:rPr lang="en-US" altLang="zh-CN" sz="2400"/>
              <a:t>4</a:t>
            </a:r>
            <a:r>
              <a:rPr lang="zh-CN" altLang="en-US" sz="2400"/>
              <a:t>、 个人自我知识素质培养与工作需求的一致性评价（</a:t>
            </a:r>
            <a:r>
              <a:rPr lang="en-US" altLang="zh-CN" sz="2400"/>
              <a:t>SWOT</a:t>
            </a:r>
            <a:r>
              <a:rPr lang="zh-CN" altLang="en-US" sz="2400"/>
              <a:t>分析）</a:t>
            </a:r>
          </a:p>
          <a:p>
            <a:pPr>
              <a:lnSpc>
                <a:spcPct val="90000"/>
              </a:lnSpc>
              <a:buNone/>
            </a:pPr>
            <a:r>
              <a:rPr lang="zh-CN" altLang="en-US" sz="2400"/>
              <a:t>     优点：知识面宽泛，乐于学习和接受新事物，有工作激情。考虑问题着眼于长远，掌握了部分先进管理工具。愿意不断自我提高，不断优化素质结构。</a:t>
            </a:r>
          </a:p>
          <a:p>
            <a:pPr>
              <a:lnSpc>
                <a:spcPct val="90000"/>
              </a:lnSpc>
              <a:buNone/>
            </a:pPr>
            <a:r>
              <a:rPr lang="zh-CN" altLang="en-US" sz="2400"/>
              <a:t>     缺点：管理经验比较少，团队建设关注不足。研究与开发知识结构显得略为单薄。</a:t>
            </a:r>
          </a:p>
          <a:p>
            <a:pPr>
              <a:lnSpc>
                <a:spcPct val="90000"/>
              </a:lnSpc>
              <a:buNone/>
            </a:pPr>
            <a:r>
              <a:rPr lang="zh-CN" altLang="en-US" sz="2400"/>
              <a:t>     机遇：集团公司技术力量雄厚，发展机会多。</a:t>
            </a:r>
          </a:p>
          <a:p>
            <a:pPr>
              <a:lnSpc>
                <a:spcPct val="90000"/>
              </a:lnSpc>
              <a:buNone/>
            </a:pPr>
            <a:r>
              <a:rPr lang="zh-CN" altLang="en-US" sz="2400"/>
              <a:t>     风险：</a:t>
            </a:r>
            <a:r>
              <a:rPr lang="en-US" altLang="zh-CN" sz="2400"/>
              <a:t>80</a:t>
            </a:r>
            <a:r>
              <a:rPr lang="zh-CN" altLang="en-US" sz="2400"/>
              <a:t>年代新人的压力及知识更新的危机感。</a:t>
            </a:r>
          </a:p>
        </p:txBody>
      </p:sp>
    </p:spTree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标题 24577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7620000" cy="533400"/>
          </a:xfrm>
        </p:spPr>
        <p:txBody>
          <a:bodyPr vert="horz" lIns="91440" tIns="45720" rIns="91440" bIns="45720" anchor="ctr" anchorCtr="0"/>
          <a:lstStyle/>
          <a:p>
            <a:r>
              <a:rPr lang="zh-CN" altLang="en-US" sz="2000">
                <a:solidFill>
                  <a:srgbClr val="C00000"/>
                </a:solidFill>
              </a:rPr>
              <a:t>第四部分 员工管理与人才培养</a:t>
            </a:r>
          </a:p>
        </p:txBody>
      </p:sp>
      <p:sp>
        <p:nvSpPr>
          <p:cNvPr id="56322" name="文本占位符 24578"/>
          <p:cNvSpPr>
            <a:spLocks noGrp="1"/>
          </p:cNvSpPr>
          <p:nvPr>
            <p:ph idx="1"/>
          </p:nvPr>
        </p:nvSpPr>
        <p:spPr>
          <a:xfrm>
            <a:off x="1143000" y="1752600"/>
            <a:ext cx="7543800" cy="4484688"/>
          </a:xfrm>
        </p:spPr>
        <p:txBody>
          <a:bodyPr vert="horz" wrap="square" lIns="91440" tIns="45720" rIns="91440" bIns="45720" anchor="t" anchorCtr="0"/>
          <a:lstStyle/>
          <a:p>
            <a:pPr>
              <a:lnSpc>
                <a:spcPct val="80000"/>
              </a:lnSpc>
              <a:buNone/>
            </a:pPr>
            <a:r>
              <a:rPr lang="zh-CN" altLang="en-US" sz="2400"/>
              <a:t>三、部门人才结构</a:t>
            </a:r>
            <a:r>
              <a:rPr lang="en-US" altLang="zh-CN" sz="2400"/>
              <a:t>SWOT</a:t>
            </a:r>
            <a:r>
              <a:rPr lang="zh-CN" altLang="en-US" sz="2400"/>
              <a:t>分析</a:t>
            </a:r>
            <a:endParaRPr lang="zh-CN" altLang="en-US"/>
          </a:p>
          <a:p>
            <a:pPr>
              <a:lnSpc>
                <a:spcPct val="80000"/>
              </a:lnSpc>
              <a:buNone/>
            </a:pPr>
            <a:r>
              <a:rPr lang="zh-CN" altLang="en-US"/>
              <a:t>     优点：大学本科比例</a:t>
            </a:r>
            <a:r>
              <a:rPr lang="en-US" altLang="zh-CN"/>
              <a:t>42.5%</a:t>
            </a:r>
            <a:r>
              <a:rPr lang="zh-CN" altLang="en-US"/>
              <a:t>，知识层次较高，且大部分为毕业生，可塑性强，容易培养忠诚。</a:t>
            </a:r>
          </a:p>
          <a:p>
            <a:pPr>
              <a:lnSpc>
                <a:spcPct val="80000"/>
              </a:lnSpc>
              <a:buNone/>
            </a:pPr>
            <a:r>
              <a:rPr lang="zh-CN" altLang="en-US"/>
              <a:t>     人才的抢先储备，有利于提高工作质量，选拔优秀人才，满足快速扩张的需要。</a:t>
            </a:r>
          </a:p>
          <a:p>
            <a:pPr>
              <a:lnSpc>
                <a:spcPct val="80000"/>
              </a:lnSpc>
              <a:buNone/>
            </a:pPr>
            <a:r>
              <a:rPr lang="zh-CN" altLang="en-US"/>
              <a:t>     缺点：培训培养投入精力较大，成才成本偏高。对管理人员的要求也高。</a:t>
            </a:r>
          </a:p>
          <a:p>
            <a:pPr>
              <a:lnSpc>
                <a:spcPct val="80000"/>
              </a:lnSpc>
              <a:buNone/>
            </a:pPr>
            <a:r>
              <a:rPr lang="zh-CN" altLang="en-US"/>
              <a:t>     机遇：公司最近几年一直处于高速增长，发展空间和机遇还是可以期待的。</a:t>
            </a:r>
          </a:p>
          <a:p>
            <a:pPr>
              <a:lnSpc>
                <a:spcPct val="80000"/>
              </a:lnSpc>
              <a:buNone/>
            </a:pPr>
            <a:r>
              <a:rPr lang="zh-CN" altLang="en-US"/>
              <a:t>     质量管理人才在各相关运作部门适用性强，跨部门流动带来新的机会。</a:t>
            </a:r>
          </a:p>
          <a:p>
            <a:pPr>
              <a:lnSpc>
                <a:spcPct val="80000"/>
              </a:lnSpc>
              <a:buNone/>
            </a:pPr>
            <a:r>
              <a:rPr lang="zh-CN" altLang="en-US"/>
              <a:t>     风险：一旦公司运作进入平稳期，面临组织结构调整和人员素质要求的变化，可能会造成人才流失。</a:t>
            </a:r>
          </a:p>
        </p:txBody>
      </p:sp>
    </p:spTree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25601"/>
          <p:cNvSpPr>
            <a:spLocks noGrp="1"/>
          </p:cNvSpPr>
          <p:nvPr>
            <p:ph type="title"/>
          </p:nvPr>
        </p:nvSpPr>
        <p:spPr>
          <a:xfrm>
            <a:off x="1617980" y="2091690"/>
            <a:ext cx="6231256" cy="1946910"/>
          </a:xfrm>
        </p:spPr>
        <p:txBody>
          <a:bodyPr wrap="square" anchor="ctr">
            <a:noAutofit/>
          </a:bodyPr>
          <a:lstStyle/>
          <a:p>
            <a:pPr defTabSz="914400" fontAlgn="auto">
              <a:buSzTx/>
            </a:pPr>
            <a:r>
              <a:rPr lang="zh-CN" altLang="en-US" b="1" strike="noStrike" kern="1200" baseline="0" noProof="1">
                <a:latin typeface="Times New Roman" panose="02020603050405020304" pitchFamily="2" charset="0"/>
                <a:ea typeface="MingLiU" pitchFamily="1" charset="-120"/>
              </a:rPr>
              <a:t>第</a:t>
            </a:r>
            <a:r>
              <a:rPr lang="zh-CN" altLang="en-US" b="1" strike="noStrike" kern="1200" baseline="0" noProof="1">
                <a:latin typeface="Times New Roman" panose="02020603050405020304" pitchFamily="2" charset="0"/>
                <a:ea typeface="宋体" panose="02010600030101010101" pitchFamily="2" charset="-122"/>
              </a:rPr>
              <a:t>五</a:t>
            </a:r>
            <a:r>
              <a:rPr lang="zh-CN" altLang="en-US" b="1" strike="noStrike" kern="1200" baseline="0" noProof="1">
                <a:latin typeface="Times New Roman" panose="02020603050405020304" pitchFamily="2" charset="0"/>
                <a:ea typeface="MingLiU" pitchFamily="1" charset="-120"/>
              </a:rPr>
              <a:t>部分</a:t>
            </a:r>
            <a:r>
              <a:rPr lang="zh-CN" altLang="en-US" b="1" kern="1200" baseline="0">
                <a:latin typeface="Times New Roman" panose="02020603050405020304" pitchFamily="2" charset="0"/>
                <a:ea typeface="MingLiU" pitchFamily="1" charset="-120"/>
              </a:rPr>
              <a:t/>
            </a:r>
            <a:br>
              <a:rPr lang="zh-CN" altLang="en-US" b="1" kern="1200" baseline="0">
                <a:latin typeface="Times New Roman" panose="02020603050405020304" pitchFamily="2" charset="0"/>
                <a:ea typeface="MingLiU" pitchFamily="1" charset="-120"/>
              </a:rPr>
            </a:br>
            <a:r>
              <a:rPr lang="zh-CN" altLang="en-US" b="1" strike="noStrike" kern="1200" baseline="0" noProof="1">
                <a:latin typeface="Times New Roman" panose="02020603050405020304" pitchFamily="2" charset="0"/>
                <a:ea typeface="宋体" panose="02010600030101010101" pitchFamily="2" charset="-122"/>
              </a:rPr>
              <a:t>部门管理</a:t>
            </a:r>
            <a:r>
              <a:rPr lang="zh-CN" altLang="en-US" b="1" kern="1200" baseline="0">
                <a:latin typeface="Times New Roman" panose="02020603050405020304" pitchFamily="2" charset="0"/>
                <a:ea typeface="宋体" panose="02010600030101010101" pitchFamily="2" charset="-122"/>
              </a:rPr>
              <a:t/>
            </a:r>
            <a:br>
              <a:rPr lang="zh-CN" altLang="en-US" b="1" kern="1200" baseline="0">
                <a:latin typeface="Times New Roman" panose="02020603050405020304" pitchFamily="2" charset="0"/>
                <a:ea typeface="宋体" panose="02010600030101010101" pitchFamily="2" charset="-122"/>
              </a:rPr>
            </a:br>
            <a:r>
              <a:rPr lang="zh-CN" altLang="en-US" b="1" strike="noStrike" kern="1200" baseline="0" noProof="1">
                <a:latin typeface="Times New Roman" panose="02020603050405020304" pitchFamily="2" charset="0"/>
                <a:ea typeface="宋体" panose="02010600030101010101" pitchFamily="2" charset="-122"/>
              </a:rPr>
              <a:t>流程建设与工作协作</a:t>
            </a:r>
          </a:p>
        </p:txBody>
      </p:sp>
      <p:pic>
        <p:nvPicPr>
          <p:cNvPr id="57346" name="图片 27" descr="〔微信公众号：安全生产管理〕二维码（棕红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325" y="4479925"/>
            <a:ext cx="808038" cy="808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标题 26625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7620000" cy="533400"/>
          </a:xfrm>
        </p:spPr>
        <p:txBody>
          <a:bodyPr vert="horz" lIns="91440" tIns="45720" rIns="91440" bIns="45720" anchor="ctr" anchorCtr="0"/>
          <a:lstStyle/>
          <a:p>
            <a:r>
              <a:rPr lang="zh-CN" altLang="en-US" sz="2000">
                <a:solidFill>
                  <a:srgbClr val="C00000"/>
                </a:solidFill>
              </a:rPr>
              <a:t>第五部分 部门管理、流程建设与工作协作</a:t>
            </a:r>
          </a:p>
        </p:txBody>
      </p:sp>
      <p:sp>
        <p:nvSpPr>
          <p:cNvPr id="58370" name="文本占位符 26626"/>
          <p:cNvSpPr>
            <a:spLocks noGrp="1"/>
          </p:cNvSpPr>
          <p:nvPr>
            <p:ph idx="1"/>
          </p:nvPr>
        </p:nvSpPr>
        <p:spPr>
          <a:xfrm>
            <a:off x="1143000" y="1752600"/>
            <a:ext cx="7543800" cy="4114800"/>
          </a:xfrm>
        </p:spPr>
        <p:txBody>
          <a:bodyPr vert="horz" wrap="square" lIns="91440" tIns="45720" rIns="91440" bIns="45720" anchor="t" anchorCtr="0"/>
          <a:lstStyle/>
          <a:p>
            <a:pPr>
              <a:lnSpc>
                <a:spcPct val="80000"/>
              </a:lnSpc>
              <a:buNone/>
            </a:pPr>
            <a:r>
              <a:rPr lang="zh-CN" altLang="en-US" sz="2400"/>
              <a:t>一、部门管理</a:t>
            </a:r>
          </a:p>
          <a:p>
            <a:pPr>
              <a:lnSpc>
                <a:spcPct val="80000"/>
              </a:lnSpc>
              <a:buNone/>
            </a:pPr>
            <a:endParaRPr lang="zh-CN" altLang="en-US" sz="2400"/>
          </a:p>
          <a:p>
            <a:pPr>
              <a:lnSpc>
                <a:spcPct val="80000"/>
              </a:lnSpc>
              <a:buNone/>
            </a:pPr>
            <a:r>
              <a:rPr lang="en-US" altLang="zh-CN" sz="2400"/>
              <a:t>1</a:t>
            </a:r>
            <a:r>
              <a:rPr lang="zh-CN" altLang="en-US" sz="2400"/>
              <a:t>、部门管理制度的完善，内部存在问题的解决</a:t>
            </a:r>
          </a:p>
          <a:p>
            <a:pPr>
              <a:lnSpc>
                <a:spcPct val="80000"/>
              </a:lnSpc>
              <a:buNone/>
            </a:pPr>
            <a:r>
              <a:rPr lang="zh-CN" altLang="en-US" sz="2400"/>
              <a:t>    按照公司发展要求，循序渐进，调整结构及流程，适应发展的需要。部门结构的三分天下（中心实验室、在线控制、质量管理），实现互相制衡，互相监督。</a:t>
            </a:r>
          </a:p>
          <a:p>
            <a:pPr>
              <a:lnSpc>
                <a:spcPct val="80000"/>
              </a:lnSpc>
              <a:buNone/>
            </a:pPr>
            <a:endParaRPr lang="zh-CN" altLang="en-US" sz="2400"/>
          </a:p>
          <a:p>
            <a:pPr>
              <a:lnSpc>
                <a:spcPct val="80000"/>
              </a:lnSpc>
              <a:buNone/>
            </a:pPr>
            <a:r>
              <a:rPr lang="en-US" altLang="zh-CN" sz="2400"/>
              <a:t>2</a:t>
            </a:r>
            <a:r>
              <a:rPr lang="zh-CN" altLang="en-US" sz="2400"/>
              <a:t>、部门主要职责的履行管理</a:t>
            </a:r>
          </a:p>
          <a:p>
            <a:pPr>
              <a:lnSpc>
                <a:spcPct val="80000"/>
              </a:lnSpc>
              <a:buNone/>
            </a:pPr>
            <a:r>
              <a:rPr lang="zh-CN" altLang="en-US" sz="2400"/>
              <a:t>     强化对中心实验室和在线控制的管理，这是质量管理部基本工作。同时寻求发展工作的经济效益和社会效益。</a:t>
            </a:r>
          </a:p>
        </p:txBody>
      </p:sp>
    </p:spTree>
  </p:cSld>
  <p:clrMapOvr>
    <a:masterClrMapping/>
  </p:clrMapOvr>
  <p:transition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标题 27649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7620000" cy="533400"/>
          </a:xfrm>
        </p:spPr>
        <p:txBody>
          <a:bodyPr vert="horz" lIns="91440" tIns="45720" rIns="91440" bIns="45720" anchor="ctr" anchorCtr="0"/>
          <a:lstStyle/>
          <a:p>
            <a:pPr marL="0" indent="0" fontAlgn="base">
              <a:spcAft>
                <a:spcPct val="0"/>
              </a:spcAft>
              <a:buClrTx/>
              <a:buSzTx/>
            </a:pPr>
            <a:r>
              <a:rPr lang="zh-CN" altLang="en-US" sz="2000">
                <a:solidFill>
                  <a:srgbClr val="C00000"/>
                </a:solidFill>
              </a:rPr>
              <a:t>第五部分 部门管理、流程建设与工作协作</a:t>
            </a:r>
          </a:p>
        </p:txBody>
      </p:sp>
      <p:sp>
        <p:nvSpPr>
          <p:cNvPr id="59394" name="文本占位符 27650"/>
          <p:cNvSpPr>
            <a:spLocks noGrp="1"/>
          </p:cNvSpPr>
          <p:nvPr>
            <p:ph idx="1"/>
          </p:nvPr>
        </p:nvSpPr>
        <p:spPr>
          <a:xfrm>
            <a:off x="1143000" y="1752600"/>
            <a:ext cx="7543800" cy="4114800"/>
          </a:xfrm>
        </p:spPr>
        <p:txBody>
          <a:bodyPr vert="horz" wrap="square" lIns="91440" tIns="45720" rIns="91440" bIns="45720" anchor="t" anchorCtr="0"/>
          <a:lstStyle/>
          <a:p>
            <a:pPr>
              <a:lnSpc>
                <a:spcPct val="80000"/>
              </a:lnSpc>
              <a:buNone/>
            </a:pPr>
            <a:r>
              <a:rPr lang="zh-CN" altLang="en-US" sz="2400"/>
              <a:t>二、工作流程</a:t>
            </a:r>
          </a:p>
          <a:p>
            <a:pPr>
              <a:lnSpc>
                <a:spcPct val="80000"/>
              </a:lnSpc>
              <a:buNone/>
            </a:pPr>
            <a:endParaRPr lang="zh-CN" altLang="en-US" sz="2400"/>
          </a:p>
          <a:p>
            <a:pPr>
              <a:lnSpc>
                <a:spcPct val="80000"/>
              </a:lnSpc>
              <a:buNone/>
            </a:pPr>
            <a:r>
              <a:rPr lang="en-US" altLang="zh-CN" sz="2400"/>
              <a:t>1</a:t>
            </a:r>
            <a:r>
              <a:rPr lang="zh-CN" altLang="en-US" sz="2400"/>
              <a:t>、工作流程的制定、改善</a:t>
            </a:r>
          </a:p>
          <a:p>
            <a:pPr>
              <a:lnSpc>
                <a:spcPct val="80000"/>
              </a:lnSpc>
              <a:buNone/>
            </a:pPr>
            <a:r>
              <a:rPr lang="zh-CN" altLang="en-US" sz="2400"/>
              <a:t>   部门工作流程按照技术流程和事务流程分类，图释及标注全部统一格式，用</a:t>
            </a:r>
            <a:r>
              <a:rPr lang="en-US" altLang="zh-CN" sz="2400"/>
              <a:t>VISIO</a:t>
            </a:r>
            <a:r>
              <a:rPr lang="zh-CN" altLang="en-US" sz="2400"/>
              <a:t>软件统一版面。图中设定关键控制点，方便员工的执行与操作。</a:t>
            </a:r>
          </a:p>
          <a:p>
            <a:pPr>
              <a:lnSpc>
                <a:spcPct val="80000"/>
              </a:lnSpc>
              <a:buNone/>
            </a:pPr>
            <a:r>
              <a:rPr lang="en-US" altLang="zh-CN" sz="2400"/>
              <a:t>2</a:t>
            </a:r>
            <a:r>
              <a:rPr lang="zh-CN" altLang="en-US" sz="2400"/>
              <a:t>、制度流程的执行与监管</a:t>
            </a:r>
          </a:p>
          <a:p>
            <a:pPr>
              <a:lnSpc>
                <a:spcPct val="80000"/>
              </a:lnSpc>
              <a:buNone/>
            </a:pPr>
            <a:r>
              <a:rPr lang="zh-CN" altLang="en-US" sz="2400"/>
              <a:t>   制度出来先造声势，首先确定制度建设目标和要求，由相关岗位负责人提交内容。审核后整合，让员工广泛讨论，提出修改意见。最后发布实施，并不断检查实施效果和听取运行中的意见。一般每年修订一次。       </a:t>
            </a:r>
          </a:p>
        </p:txBody>
      </p:sp>
    </p:spTree>
  </p:cSld>
  <p:clrMapOvr>
    <a:masterClrMapping/>
  </p:clrMapOvr>
  <p:transition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标题 28673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7620000" cy="533400"/>
          </a:xfrm>
        </p:spPr>
        <p:txBody>
          <a:bodyPr vert="horz" lIns="91440" tIns="45720" rIns="91440" bIns="45720" anchor="ctr" anchorCtr="0"/>
          <a:lstStyle/>
          <a:p>
            <a:pPr marL="0" indent="0" fontAlgn="base">
              <a:spcAft>
                <a:spcPct val="0"/>
              </a:spcAft>
              <a:buClrTx/>
              <a:buSzTx/>
            </a:pPr>
            <a:r>
              <a:rPr lang="zh-CN" altLang="en-US" sz="2000">
                <a:solidFill>
                  <a:srgbClr val="C00000"/>
                </a:solidFill>
              </a:rPr>
              <a:t>第五部分  部门管理、流程建设与工作协作</a:t>
            </a:r>
          </a:p>
        </p:txBody>
      </p:sp>
      <p:sp>
        <p:nvSpPr>
          <p:cNvPr id="60418" name="文本占位符 28674"/>
          <p:cNvSpPr>
            <a:spLocks noGrp="1"/>
          </p:cNvSpPr>
          <p:nvPr>
            <p:ph idx="1"/>
          </p:nvPr>
        </p:nvSpPr>
        <p:spPr>
          <a:xfrm>
            <a:off x="1143000" y="1752600"/>
            <a:ext cx="7543800" cy="4114800"/>
          </a:xfrm>
        </p:spPr>
        <p:txBody>
          <a:bodyPr vert="horz" wrap="square" lIns="91440" tIns="45720" rIns="91440" bIns="45720" anchor="t" anchorCtr="0"/>
          <a:lstStyle/>
          <a:p>
            <a:pPr>
              <a:lnSpc>
                <a:spcPct val="80000"/>
              </a:lnSpc>
              <a:buNone/>
            </a:pPr>
            <a:r>
              <a:rPr lang="zh-CN" altLang="en-US"/>
              <a:t>三、内外协作关系管理</a:t>
            </a:r>
          </a:p>
          <a:p>
            <a:pPr>
              <a:lnSpc>
                <a:spcPct val="80000"/>
              </a:lnSpc>
              <a:buNone/>
            </a:pPr>
            <a:r>
              <a:rPr lang="en-US" altLang="zh-CN"/>
              <a:t>1</a:t>
            </a:r>
            <a:r>
              <a:rPr lang="zh-CN" altLang="en-US"/>
              <a:t>、与采购、生产、物流、销售配合，做好供应链和市场链质量保证。</a:t>
            </a:r>
          </a:p>
          <a:p>
            <a:pPr>
              <a:lnSpc>
                <a:spcPct val="80000"/>
              </a:lnSpc>
              <a:buNone/>
            </a:pPr>
            <a:r>
              <a:rPr lang="en-US" altLang="zh-CN"/>
              <a:t>2</a:t>
            </a:r>
            <a:r>
              <a:rPr lang="zh-CN" altLang="en-US"/>
              <a:t>、与上海福临门市场部协作和配合，做好福临门系列产品的服务与支持。</a:t>
            </a:r>
          </a:p>
          <a:p>
            <a:pPr>
              <a:lnSpc>
                <a:spcPct val="80000"/>
              </a:lnSpc>
              <a:buNone/>
            </a:pPr>
            <a:r>
              <a:rPr lang="en-US" altLang="zh-CN"/>
              <a:t>3</a:t>
            </a:r>
            <a:r>
              <a:rPr lang="zh-CN" altLang="en-US"/>
              <a:t>、与销售分公司及外设办事处沟通、配合，改善产品品质，做好技术支持。</a:t>
            </a:r>
          </a:p>
          <a:p>
            <a:pPr>
              <a:lnSpc>
                <a:spcPct val="80000"/>
              </a:lnSpc>
              <a:buNone/>
            </a:pPr>
            <a:r>
              <a:rPr lang="en-US" altLang="zh-CN"/>
              <a:t>4</a:t>
            </a:r>
            <a:r>
              <a:rPr lang="zh-CN" altLang="en-US"/>
              <a:t>、与国家政府机构的沟通联系，及时了解相关食品质量信息和法律法规动态。</a:t>
            </a:r>
          </a:p>
          <a:p>
            <a:pPr>
              <a:lnSpc>
                <a:spcPct val="80000"/>
              </a:lnSpc>
              <a:buNone/>
            </a:pPr>
            <a:r>
              <a:rPr lang="en-US" altLang="zh-CN"/>
              <a:t>5</a:t>
            </a:r>
            <a:r>
              <a:rPr lang="zh-CN" altLang="en-US"/>
              <a:t>、现存的问题和不足</a:t>
            </a:r>
          </a:p>
          <a:p>
            <a:pPr>
              <a:lnSpc>
                <a:spcPct val="80000"/>
              </a:lnSpc>
              <a:buNone/>
            </a:pPr>
            <a:r>
              <a:rPr lang="zh-CN" altLang="en-US"/>
              <a:t>      质量数据流在公司内流转效率不高，没有达到最优利用率。</a:t>
            </a:r>
          </a:p>
          <a:p>
            <a:pPr>
              <a:lnSpc>
                <a:spcPct val="80000"/>
              </a:lnSpc>
              <a:buNone/>
            </a:pPr>
            <a:r>
              <a:rPr lang="zh-CN" altLang="en-US"/>
              <a:t>      跨部门流程也需要标准化和实施考评。</a:t>
            </a:r>
          </a:p>
        </p:txBody>
      </p:sp>
    </p:spTree>
  </p:cSld>
  <p:clrMapOvr>
    <a:masterClrMapping/>
  </p:clrMapOvr>
  <p:transition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29697"/>
          <p:cNvSpPr>
            <a:spLocks noGrp="1"/>
          </p:cNvSpPr>
          <p:nvPr>
            <p:ph type="title"/>
          </p:nvPr>
        </p:nvSpPr>
        <p:spPr>
          <a:xfrm>
            <a:off x="1617661" y="2606675"/>
            <a:ext cx="6230939" cy="1431925"/>
          </a:xfrm>
        </p:spPr>
        <p:txBody>
          <a:bodyPr wrap="square" anchor="ctr">
            <a:noAutofit/>
          </a:bodyPr>
          <a:lstStyle/>
          <a:p>
            <a:pPr defTabSz="914400" fontAlgn="auto">
              <a:buSzTx/>
            </a:pPr>
            <a:r>
              <a:rPr lang="zh-CN" altLang="en-US" b="1" strike="noStrike" kern="1200" baseline="0" noProof="1">
                <a:latin typeface="Times New Roman" panose="02020603050405020304" pitchFamily="2" charset="0"/>
                <a:ea typeface="MingLiU" pitchFamily="1" charset="-120"/>
              </a:rPr>
              <a:t>第</a:t>
            </a:r>
            <a:r>
              <a:rPr lang="zh-CN" altLang="en-US" b="1" strike="noStrike" kern="1200" baseline="0" noProof="1">
                <a:latin typeface="Times New Roman" panose="02020603050405020304" pitchFamily="2" charset="0"/>
                <a:ea typeface="宋体" panose="02010600030101010101" pitchFamily="2" charset="-122"/>
              </a:rPr>
              <a:t>六</a:t>
            </a:r>
            <a:r>
              <a:rPr lang="zh-CN" altLang="en-US" b="1" strike="noStrike" kern="1200" baseline="0" noProof="1">
                <a:latin typeface="Times New Roman" panose="02020603050405020304" pitchFamily="2" charset="0"/>
                <a:ea typeface="MingLiU" pitchFamily="1" charset="-120"/>
              </a:rPr>
              <a:t>部分</a:t>
            </a:r>
            <a:r>
              <a:rPr lang="zh-CN" altLang="en-US" b="1" kern="1200" baseline="0">
                <a:latin typeface="Times New Roman" panose="02020603050405020304" pitchFamily="2" charset="0"/>
                <a:ea typeface="MingLiU" pitchFamily="1" charset="-120"/>
              </a:rPr>
              <a:t/>
            </a:r>
            <a:br>
              <a:rPr lang="zh-CN" altLang="en-US" b="1" kern="1200" baseline="0">
                <a:latin typeface="Times New Roman" panose="02020603050405020304" pitchFamily="2" charset="0"/>
                <a:ea typeface="MingLiU" pitchFamily="1" charset="-120"/>
              </a:rPr>
            </a:br>
            <a:r>
              <a:rPr lang="zh-CN" altLang="en-US" b="1" strike="noStrike" kern="1200" baseline="0" noProof="1">
                <a:latin typeface="Times New Roman" panose="02020603050405020304" pitchFamily="2" charset="0"/>
                <a:ea typeface="MingLiU" pitchFamily="1" charset="-120"/>
              </a:rPr>
              <a:t>发展的工作</a:t>
            </a:r>
            <a:endParaRPr lang="zh-CN" altLang="en-US" b="1" strike="noStrike" kern="1200" baseline="0" noProof="1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标题 30721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7620000" cy="533400"/>
          </a:xfrm>
        </p:spPr>
        <p:txBody>
          <a:bodyPr vert="horz" lIns="91440" tIns="45720" rIns="91440" bIns="45720" anchor="ctr" anchorCtr="0"/>
          <a:lstStyle/>
          <a:p>
            <a:pPr marL="0" indent="0" fontAlgn="base">
              <a:spcAft>
                <a:spcPct val="0"/>
              </a:spcAft>
              <a:buClrTx/>
              <a:buSzTx/>
            </a:pPr>
            <a:r>
              <a:rPr lang="zh-CN" altLang="en-US" sz="2000">
                <a:solidFill>
                  <a:srgbClr val="C00000"/>
                </a:solidFill>
              </a:rPr>
              <a:t>第六部分 发展的工作</a:t>
            </a:r>
          </a:p>
        </p:txBody>
      </p:sp>
      <p:sp>
        <p:nvSpPr>
          <p:cNvPr id="62466" name="文本占位符 30722"/>
          <p:cNvSpPr>
            <a:spLocks noGrp="1"/>
          </p:cNvSpPr>
          <p:nvPr>
            <p:ph idx="1"/>
          </p:nvPr>
        </p:nvSpPr>
        <p:spPr>
          <a:xfrm>
            <a:off x="1143000" y="1752600"/>
            <a:ext cx="7543800" cy="4114800"/>
          </a:xfrm>
        </p:spPr>
        <p:txBody>
          <a:bodyPr vert="horz" wrap="square" lIns="91440" tIns="45720" rIns="91440" bIns="45720" anchor="t" anchorCtr="0"/>
          <a:lstStyle/>
          <a:p>
            <a:pPr>
              <a:buNone/>
            </a:pPr>
            <a:r>
              <a:rPr lang="zh-CN" altLang="en-US"/>
              <a:t>一、申报质量荣誉，树立企业形象</a:t>
            </a:r>
          </a:p>
          <a:p>
            <a:pPr>
              <a:buNone/>
            </a:pPr>
            <a:endParaRPr lang="zh-CN" altLang="en-US"/>
          </a:p>
          <a:p>
            <a:pPr>
              <a:buNone/>
            </a:pPr>
            <a:r>
              <a:rPr lang="zh-CN" altLang="en-US"/>
              <a:t>     </a:t>
            </a:r>
            <a:r>
              <a:rPr lang="en-US" altLang="zh-CN"/>
              <a:t>2001</a:t>
            </a:r>
            <a:r>
              <a:rPr lang="zh-CN" altLang="en-US"/>
              <a:t>年在品管部成立初，即申报成功</a:t>
            </a:r>
            <a:r>
              <a:rPr lang="zh-CN" altLang="en-US" sz="1800"/>
              <a:t>企业质量检验机构合格证书。</a:t>
            </a:r>
          </a:p>
          <a:p>
            <a:pPr>
              <a:buNone/>
            </a:pPr>
            <a:r>
              <a:rPr lang="zh-CN" altLang="en-US"/>
              <a:t>     </a:t>
            </a:r>
            <a:r>
              <a:rPr lang="en-US" altLang="zh-CN"/>
              <a:t>2002</a:t>
            </a:r>
            <a:r>
              <a:rPr lang="zh-CN" altLang="en-US"/>
              <a:t>年申报完成色拉油、花生油“国家免检”；花生油“绿色食品”标志；山东省第四届消费者满意单位等荣誉称号，并且在山东省内第一家取得“</a:t>
            </a:r>
            <a:r>
              <a:rPr lang="en-US" altLang="zh-CN"/>
              <a:t>QS”</a:t>
            </a:r>
            <a:r>
              <a:rPr lang="zh-CN" altLang="en-US"/>
              <a:t>标识证书。</a:t>
            </a:r>
          </a:p>
          <a:p>
            <a:pPr>
              <a:buNone/>
            </a:pPr>
            <a:r>
              <a:rPr lang="zh-CN" altLang="en-US"/>
              <a:t>     </a:t>
            </a:r>
            <a:r>
              <a:rPr lang="en-US" altLang="zh-CN"/>
              <a:t>2019</a:t>
            </a:r>
            <a:r>
              <a:rPr lang="zh-CN" altLang="en-US"/>
              <a:t>年申报完成调和油 “国家免检”，及获定量包装“</a:t>
            </a:r>
            <a:r>
              <a:rPr lang="en-US" altLang="zh-CN"/>
              <a:t>C</a:t>
            </a:r>
            <a:r>
              <a:rPr lang="zh-CN" altLang="en-US"/>
              <a:t>标志”认证和放心油荣誉；在公司相关部门的支持下，相继完成</a:t>
            </a:r>
            <a:r>
              <a:rPr lang="en-US" altLang="zh-CN"/>
              <a:t>ISO9001</a:t>
            </a:r>
            <a:r>
              <a:rPr lang="zh-CN" altLang="en-US"/>
              <a:t>质量体系的换版认证及</a:t>
            </a:r>
            <a:r>
              <a:rPr lang="en-US" altLang="zh-CN"/>
              <a:t>HACCP</a:t>
            </a:r>
            <a:r>
              <a:rPr lang="zh-CN" altLang="en-US"/>
              <a:t>体系认证。</a:t>
            </a:r>
          </a:p>
          <a:p>
            <a:pPr>
              <a:buNone/>
            </a:pPr>
            <a:r>
              <a:rPr lang="zh-CN" altLang="en-US"/>
              <a:t>      全国粮油标准化技术委员会单位委员。     </a:t>
            </a:r>
          </a:p>
        </p:txBody>
      </p:sp>
    </p:spTree>
  </p:cSld>
  <p:clrMapOvr>
    <a:masterClrMapping/>
  </p:clrMapOvr>
  <p:transition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标题 31745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7620000" cy="533400"/>
          </a:xfrm>
        </p:spPr>
        <p:txBody>
          <a:bodyPr vert="horz" lIns="91440" tIns="45720" rIns="91440" bIns="45720" anchor="ctr" anchorCtr="0"/>
          <a:lstStyle/>
          <a:p>
            <a:pPr marL="0" indent="0" fontAlgn="base">
              <a:spcAft>
                <a:spcPct val="0"/>
              </a:spcAft>
              <a:buClrTx/>
              <a:buSzTx/>
            </a:pPr>
            <a:r>
              <a:rPr lang="zh-CN" altLang="en-US" sz="2000">
                <a:solidFill>
                  <a:srgbClr val="C00000"/>
                </a:solidFill>
              </a:rPr>
              <a:t>第六部分 发展的工作</a:t>
            </a:r>
          </a:p>
        </p:txBody>
      </p:sp>
      <p:sp>
        <p:nvSpPr>
          <p:cNvPr id="63490" name="文本占位符 31746"/>
          <p:cNvSpPr>
            <a:spLocks noGrp="1"/>
          </p:cNvSpPr>
          <p:nvPr>
            <p:ph idx="1"/>
          </p:nvPr>
        </p:nvSpPr>
        <p:spPr>
          <a:xfrm>
            <a:off x="1143000" y="1752600"/>
            <a:ext cx="7543800" cy="4114800"/>
          </a:xfrm>
        </p:spPr>
        <p:txBody>
          <a:bodyPr vert="horz" wrap="square" lIns="91440" tIns="45720" rIns="91440" bIns="45720" anchor="t" anchorCtr="0"/>
          <a:lstStyle/>
          <a:p>
            <a:pPr>
              <a:buNone/>
            </a:pPr>
            <a:r>
              <a:rPr lang="zh-CN" altLang="en-US"/>
              <a:t>二、建立自主知识体系，进行研究与开发工作。</a:t>
            </a:r>
          </a:p>
          <a:p>
            <a:pPr>
              <a:buNone/>
            </a:pPr>
            <a:r>
              <a:rPr lang="zh-CN" altLang="en-US"/>
              <a:t>        </a:t>
            </a:r>
          </a:p>
          <a:p>
            <a:pPr>
              <a:buNone/>
            </a:pPr>
            <a:r>
              <a:rPr lang="zh-CN" altLang="en-US"/>
              <a:t>      在品管部内部挖掘可造人才，进行培养，为研究与开发工作做好人才储备。</a:t>
            </a:r>
          </a:p>
          <a:p>
            <a:pPr>
              <a:buNone/>
            </a:pPr>
            <a:r>
              <a:rPr lang="zh-CN" altLang="en-US"/>
              <a:t>      积极与各研究院所、国家行业协会、大专院校沟通，建立沟通平台，寻找好的产品机会。</a:t>
            </a:r>
          </a:p>
          <a:p>
            <a:pPr>
              <a:buNone/>
            </a:pPr>
            <a:r>
              <a:rPr lang="zh-CN" altLang="en-US"/>
              <a:t>      对自身技术实践经验牵头进行整理汇总，分享创造成果。</a:t>
            </a:r>
          </a:p>
        </p:txBody>
      </p:sp>
    </p:spTree>
  </p:cSld>
  <p:clrMapOvr>
    <a:masterClrMapping/>
  </p:clrMapOvr>
  <p:transition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32769"/>
          <p:cNvSpPr>
            <a:spLocks noGrp="1"/>
          </p:cNvSpPr>
          <p:nvPr>
            <p:ph type="title"/>
          </p:nvPr>
        </p:nvSpPr>
        <p:spPr>
          <a:xfrm>
            <a:off x="1617661" y="2606675"/>
            <a:ext cx="6230939" cy="1431925"/>
          </a:xfrm>
        </p:spPr>
        <p:txBody>
          <a:bodyPr wrap="square" anchor="ctr">
            <a:noAutofit/>
          </a:bodyPr>
          <a:lstStyle/>
          <a:p>
            <a:pPr defTabSz="914400" fontAlgn="auto">
              <a:buSzTx/>
            </a:pPr>
            <a:r>
              <a:rPr lang="zh-CN" altLang="en-US" b="1" strike="noStrike" kern="1200" baseline="0" noProof="1">
                <a:latin typeface="Times New Roman" panose="02020603050405020304" pitchFamily="2" charset="0"/>
                <a:ea typeface="MingLiU" pitchFamily="1" charset="-120"/>
              </a:rPr>
              <a:t>第</a:t>
            </a:r>
            <a:r>
              <a:rPr lang="zh-CN" altLang="en-US" b="1" strike="noStrike" kern="1200" baseline="0" noProof="1">
                <a:latin typeface="Times New Roman" panose="02020603050405020304" pitchFamily="2" charset="0"/>
                <a:ea typeface="宋体" panose="02010600030101010101" pitchFamily="2" charset="-122"/>
              </a:rPr>
              <a:t>七</a:t>
            </a:r>
            <a:r>
              <a:rPr lang="zh-CN" altLang="en-US" b="1" strike="noStrike" kern="1200" baseline="0" noProof="1">
                <a:latin typeface="Times New Roman" panose="02020603050405020304" pitchFamily="2" charset="0"/>
                <a:ea typeface="MingLiU" pitchFamily="1" charset="-120"/>
              </a:rPr>
              <a:t>部分</a:t>
            </a:r>
            <a:r>
              <a:rPr lang="zh-CN" altLang="en-US" b="1" kern="1200" baseline="0">
                <a:latin typeface="Times New Roman" panose="02020603050405020304" pitchFamily="2" charset="0"/>
                <a:ea typeface="MingLiU" pitchFamily="1" charset="-120"/>
              </a:rPr>
              <a:t/>
            </a:r>
            <a:br>
              <a:rPr lang="zh-CN" altLang="en-US" b="1" kern="1200" baseline="0">
                <a:latin typeface="Times New Roman" panose="02020603050405020304" pitchFamily="2" charset="0"/>
                <a:ea typeface="MingLiU" pitchFamily="1" charset="-120"/>
              </a:rPr>
            </a:br>
            <a:r>
              <a:rPr lang="zh-CN" altLang="en-US" b="1" strike="noStrike" kern="1200" baseline="0" noProof="1">
                <a:latin typeface="Times New Roman" panose="02020603050405020304" pitchFamily="2" charset="0"/>
                <a:ea typeface="MingLiU" pitchFamily="1" charset="-120"/>
              </a:rPr>
              <a:t> </a:t>
            </a:r>
            <a:r>
              <a:rPr lang="en-US" altLang="zh-CN" sz="4000" strike="noStrike" kern="1200" baseline="0" noProof="1">
                <a:latin typeface="MingLiU" pitchFamily="1" charset="-120"/>
                <a:ea typeface="MingLiU" pitchFamily="1" charset="-120"/>
              </a:rPr>
              <a:t>2021</a:t>
            </a:r>
            <a:r>
              <a:rPr lang="zh-CN" altLang="en-US" sz="4000" strike="noStrike" kern="1200" baseline="0" noProof="1">
                <a:latin typeface="MingLiU" pitchFamily="1" charset="-120"/>
                <a:ea typeface="MingLiU" pitchFamily="1" charset="-120"/>
              </a:rPr>
              <a:t>年的工作规划与目标</a:t>
            </a:r>
            <a:endParaRPr lang="zh-CN" altLang="en-US" sz="7200" b="1" strike="noStrike" kern="1200" baseline="0" noProof="1">
              <a:latin typeface="MingLiU" pitchFamily="1" charset="-120"/>
              <a:ea typeface="MingLiU" pitchFamily="1" charset="-12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6145"/>
          <p:cNvSpPr>
            <a:spLocks noGrp="1"/>
          </p:cNvSpPr>
          <p:nvPr>
            <p:ph type="title"/>
          </p:nvPr>
        </p:nvSpPr>
        <p:spPr>
          <a:xfrm>
            <a:off x="1676400" y="2606675"/>
            <a:ext cx="6400800" cy="1431925"/>
          </a:xfrm>
        </p:spPr>
        <p:txBody>
          <a:bodyPr wrap="square" anchor="ctr">
            <a:noAutofit/>
          </a:bodyPr>
          <a:lstStyle/>
          <a:p>
            <a:pPr defTabSz="914400" fontAlgn="auto">
              <a:buSzTx/>
            </a:pPr>
            <a:r>
              <a:rPr lang="zh-CN" altLang="en-US" b="1" strike="noStrike" kern="1200" baseline="0" noProof="1">
                <a:latin typeface="Times New Roman" panose="02020603050405020304" pitchFamily="2" charset="0"/>
                <a:ea typeface="MingLiU" pitchFamily="1" charset="-120"/>
              </a:rPr>
              <a:t>第一部分</a:t>
            </a:r>
            <a:r>
              <a:rPr lang="zh-CN" altLang="en-US" b="1" kern="1200" baseline="0">
                <a:latin typeface="Times New Roman" panose="02020603050405020304" pitchFamily="2" charset="0"/>
                <a:ea typeface="MingLiU" pitchFamily="1" charset="-120"/>
              </a:rPr>
              <a:t/>
            </a:r>
            <a:br>
              <a:rPr lang="zh-CN" altLang="en-US" b="1" kern="1200" baseline="0">
                <a:latin typeface="Times New Roman" panose="02020603050405020304" pitchFamily="2" charset="0"/>
                <a:ea typeface="MingLiU" pitchFamily="1" charset="-120"/>
              </a:rPr>
            </a:br>
            <a:r>
              <a:rPr lang="zh-CN" altLang="en-US" b="1" strike="noStrike" kern="1200" baseline="0" noProof="1">
                <a:latin typeface="Times New Roman" panose="02020603050405020304" pitchFamily="2" charset="0"/>
                <a:ea typeface="MingLiU" pitchFamily="1" charset="-120"/>
              </a:rPr>
              <a:t>主要工作管理</a:t>
            </a:r>
            <a:endParaRPr lang="zh-CN" altLang="en-US" b="1" strike="noStrike" kern="1200" baseline="0" noProof="1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文本占位符 33793"/>
          <p:cNvSpPr>
            <a:spLocks noGrp="1"/>
          </p:cNvSpPr>
          <p:nvPr>
            <p:ph idx="1"/>
          </p:nvPr>
        </p:nvSpPr>
        <p:spPr>
          <a:xfrm>
            <a:off x="1143000" y="1752600"/>
            <a:ext cx="7543800" cy="4114800"/>
          </a:xfrm>
        </p:spPr>
        <p:txBody>
          <a:bodyPr vert="horz" wrap="square" lIns="91440" tIns="45720" rIns="91440" bIns="45720" anchor="t" anchorCtr="0"/>
          <a:lstStyle/>
          <a:p>
            <a:pPr>
              <a:lnSpc>
                <a:spcPct val="80000"/>
              </a:lnSpc>
              <a:buNone/>
            </a:pPr>
            <a:r>
              <a:rPr lang="zh-CN" altLang="en-US"/>
              <a:t>一、主要工作规划</a:t>
            </a:r>
          </a:p>
          <a:p>
            <a:pPr>
              <a:lnSpc>
                <a:spcPct val="80000"/>
              </a:lnSpc>
              <a:buNone/>
            </a:pPr>
            <a:endParaRPr lang="zh-CN" altLang="en-US"/>
          </a:p>
          <a:p>
            <a:pPr>
              <a:lnSpc>
                <a:spcPct val="80000"/>
              </a:lnSpc>
              <a:buNone/>
            </a:pPr>
            <a:r>
              <a:rPr lang="en-US" altLang="zh-CN"/>
              <a:t>1</a:t>
            </a:r>
            <a:r>
              <a:rPr lang="zh-CN" altLang="en-US"/>
              <a:t>、建设与维护知识管理平台，运作阶段包括硬件和软件两部分。硬件包括网络数据库和</a:t>
            </a:r>
            <a:r>
              <a:rPr lang="en-US" altLang="zh-CN"/>
              <a:t>S.P.C.</a:t>
            </a:r>
            <a:r>
              <a:rPr lang="zh-CN" altLang="en-US"/>
              <a:t>软件。软件部分包括质量工程师注册作为管理人员任职门槛。</a:t>
            </a:r>
          </a:p>
          <a:p>
            <a:pPr>
              <a:lnSpc>
                <a:spcPct val="80000"/>
              </a:lnSpc>
              <a:buNone/>
            </a:pPr>
            <a:r>
              <a:rPr lang="zh-CN" altLang="en-US"/>
              <a:t>     外部加强与行业管理机构及专业协会的沟通，建立合作关系，共同进行技术的研究与开发，完善我司粮油知识体系。</a:t>
            </a:r>
          </a:p>
          <a:p>
            <a:pPr>
              <a:lnSpc>
                <a:spcPct val="80000"/>
              </a:lnSpc>
              <a:buNone/>
            </a:pPr>
            <a:r>
              <a:rPr lang="zh-CN" altLang="en-US"/>
              <a:t>    构建XX的产品链框架，从研发、品质管理，到技术支持。</a:t>
            </a:r>
          </a:p>
          <a:p>
            <a:pPr>
              <a:lnSpc>
                <a:spcPct val="80000"/>
              </a:lnSpc>
              <a:buNone/>
            </a:pPr>
            <a:r>
              <a:rPr lang="zh-CN" altLang="en-US"/>
              <a:t>     在此基础上，不断优化标准化管理体系，脉络清楚，</a:t>
            </a:r>
            <a:r>
              <a:rPr lang="en-US" altLang="zh-CN"/>
              <a:t>5W1H</a:t>
            </a:r>
            <a:r>
              <a:rPr lang="zh-CN" altLang="en-US"/>
              <a:t>要求明确。</a:t>
            </a:r>
          </a:p>
          <a:p>
            <a:pPr>
              <a:lnSpc>
                <a:spcPct val="80000"/>
              </a:lnSpc>
              <a:buNone/>
            </a:pPr>
            <a:r>
              <a:rPr lang="zh-CN" altLang="en-US"/>
              <a:t>     在知识管理平台上打造质量管理核心团队。</a:t>
            </a:r>
          </a:p>
        </p:txBody>
      </p:sp>
      <p:sp>
        <p:nvSpPr>
          <p:cNvPr id="65538" name="标题 33794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7620000" cy="533400"/>
          </a:xfrm>
        </p:spPr>
        <p:txBody>
          <a:bodyPr vert="horz" lIns="91440" tIns="45720" rIns="91440" bIns="45720" anchor="ctr" anchorCtr="0"/>
          <a:lstStyle/>
          <a:p>
            <a:pPr marL="0" indent="0" fontAlgn="base">
              <a:spcAft>
                <a:spcPct val="0"/>
              </a:spcAft>
              <a:buClrTx/>
              <a:buSzTx/>
            </a:pPr>
            <a:r>
              <a:rPr lang="zh-CN" altLang="en-US" sz="2000">
                <a:solidFill>
                  <a:srgbClr val="C00000"/>
                </a:solidFill>
              </a:rPr>
              <a:t>第七部分 </a:t>
            </a:r>
            <a:r>
              <a:rPr lang="en-US" altLang="zh-CN" sz="2000">
                <a:solidFill>
                  <a:srgbClr val="C00000"/>
                </a:solidFill>
              </a:rPr>
              <a:t>2021</a:t>
            </a:r>
            <a:r>
              <a:rPr lang="zh-CN" altLang="en-US" sz="2000">
                <a:solidFill>
                  <a:srgbClr val="C00000"/>
                </a:solidFill>
              </a:rPr>
              <a:t>年的工作规划与目标</a:t>
            </a:r>
          </a:p>
        </p:txBody>
      </p:sp>
    </p:spTree>
  </p:cSld>
  <p:clrMapOvr>
    <a:masterClrMapping/>
  </p:clrMapOvr>
  <p:transition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文本占位符 34817"/>
          <p:cNvSpPr>
            <a:spLocks noGrp="1"/>
          </p:cNvSpPr>
          <p:nvPr>
            <p:ph idx="1"/>
          </p:nvPr>
        </p:nvSpPr>
        <p:spPr>
          <a:xfrm>
            <a:off x="1143000" y="1752600"/>
            <a:ext cx="7543800" cy="4114800"/>
          </a:xfrm>
        </p:spPr>
        <p:txBody>
          <a:bodyPr vert="horz" wrap="square" lIns="91440" tIns="45720" rIns="91440" bIns="45720" anchor="t" anchorCtr="0"/>
          <a:lstStyle/>
          <a:p>
            <a:pPr>
              <a:lnSpc>
                <a:spcPct val="80000"/>
              </a:lnSpc>
              <a:buNone/>
            </a:pPr>
            <a:r>
              <a:rPr lang="zh-CN" altLang="en-US"/>
              <a:t>一、主要工作规划</a:t>
            </a:r>
          </a:p>
          <a:p>
            <a:pPr>
              <a:lnSpc>
                <a:spcPct val="80000"/>
              </a:lnSpc>
              <a:buNone/>
            </a:pPr>
            <a:endParaRPr lang="zh-CN" altLang="en-US"/>
          </a:p>
          <a:p>
            <a:pPr>
              <a:lnSpc>
                <a:spcPct val="80000"/>
              </a:lnSpc>
              <a:buNone/>
            </a:pPr>
            <a:r>
              <a:rPr lang="en-US" altLang="zh-CN"/>
              <a:t>2</a:t>
            </a:r>
            <a:r>
              <a:rPr lang="zh-CN" altLang="en-US"/>
              <a:t>、以</a:t>
            </a:r>
            <a:r>
              <a:rPr lang="en-US" altLang="zh-CN"/>
              <a:t>ISO 9000</a:t>
            </a:r>
            <a:r>
              <a:rPr lang="zh-CN" altLang="en-US"/>
              <a:t>为框架，整合各专业质量子系统，不断深化质量管理体系功能，实现过程的增值。完善和扩展在线控制范围，运作流程实施定期验证并深入人心。</a:t>
            </a:r>
          </a:p>
          <a:p>
            <a:pPr>
              <a:lnSpc>
                <a:spcPct val="80000"/>
              </a:lnSpc>
              <a:buNone/>
            </a:pPr>
            <a:r>
              <a:rPr lang="zh-CN" altLang="en-US"/>
              <a:t>     对公司的购销流程、生产流程、服务流程进行深度统计分析，与财务部共同建立质量成本测算方案。</a:t>
            </a:r>
          </a:p>
          <a:p>
            <a:pPr>
              <a:lnSpc>
                <a:spcPct val="80000"/>
              </a:lnSpc>
              <a:buNone/>
            </a:pPr>
            <a:r>
              <a:rPr lang="zh-CN" altLang="en-US"/>
              <a:t>     运用</a:t>
            </a:r>
            <a:r>
              <a:rPr lang="en-US" altLang="zh-CN"/>
              <a:t>IE</a:t>
            </a:r>
            <a:r>
              <a:rPr lang="zh-CN" altLang="en-US"/>
              <a:t>方法，对工作流程进行优化，压缩实验室运转开支。</a:t>
            </a:r>
          </a:p>
          <a:p>
            <a:pPr>
              <a:lnSpc>
                <a:spcPct val="80000"/>
              </a:lnSpc>
              <a:buNone/>
            </a:pPr>
            <a:r>
              <a:rPr lang="zh-CN" altLang="en-US"/>
              <a:t>    如：样品瓶预测年用量</a:t>
            </a:r>
            <a:r>
              <a:rPr lang="en-US" altLang="zh-CN"/>
              <a:t>3</a:t>
            </a:r>
            <a:r>
              <a:rPr lang="zh-CN" altLang="en-US"/>
              <a:t>万个，每个瓶子</a:t>
            </a:r>
            <a:r>
              <a:rPr lang="en-US" altLang="zh-CN"/>
              <a:t>0.75</a:t>
            </a:r>
            <a:r>
              <a:rPr lang="zh-CN" altLang="en-US"/>
              <a:t>元；瓶子清洗消耗清洁剂很少，每个瓶子估计可以循环使用</a:t>
            </a:r>
            <a:r>
              <a:rPr lang="en-US" altLang="zh-CN"/>
              <a:t>3</a:t>
            </a:r>
            <a:r>
              <a:rPr lang="zh-CN" altLang="en-US"/>
              <a:t>次，这将为公司节约</a:t>
            </a:r>
            <a:r>
              <a:rPr lang="en-US" altLang="zh-CN"/>
              <a:t>1</a:t>
            </a:r>
            <a:r>
              <a:rPr lang="zh-CN" altLang="en-US"/>
              <a:t>万余元。</a:t>
            </a:r>
          </a:p>
        </p:txBody>
      </p:sp>
      <p:sp>
        <p:nvSpPr>
          <p:cNvPr id="66562" name="标题 34818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7620000" cy="533400"/>
          </a:xfrm>
        </p:spPr>
        <p:txBody>
          <a:bodyPr vert="horz" lIns="91440" tIns="45720" rIns="91440" bIns="45720" anchor="ctr" anchorCtr="0"/>
          <a:lstStyle/>
          <a:p>
            <a:pPr marL="0" indent="0" fontAlgn="base">
              <a:spcAft>
                <a:spcPct val="0"/>
              </a:spcAft>
              <a:buClrTx/>
              <a:buSzTx/>
            </a:pPr>
            <a:r>
              <a:rPr lang="zh-CN" altLang="en-US" sz="2000">
                <a:solidFill>
                  <a:srgbClr val="C00000"/>
                </a:solidFill>
              </a:rPr>
              <a:t>第七部分 </a:t>
            </a:r>
            <a:r>
              <a:rPr lang="en-US" altLang="zh-CN" sz="2000">
                <a:solidFill>
                  <a:srgbClr val="C00000"/>
                </a:solidFill>
              </a:rPr>
              <a:t>2021</a:t>
            </a:r>
            <a:r>
              <a:rPr lang="zh-CN" altLang="en-US" sz="2000">
                <a:solidFill>
                  <a:srgbClr val="C00000"/>
                </a:solidFill>
              </a:rPr>
              <a:t>年的工作规划与目标</a:t>
            </a:r>
          </a:p>
        </p:txBody>
      </p:sp>
    </p:spTree>
  </p:cSld>
  <p:clrMapOvr>
    <a:masterClrMapping/>
  </p:clrMapOvr>
  <p:transition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标题 35841"/>
          <p:cNvSpPr>
            <a:spLocks noGrp="1"/>
          </p:cNvSpPr>
          <p:nvPr>
            <p:ph type="title"/>
          </p:nvPr>
        </p:nvSpPr>
        <p:spPr>
          <a:xfrm>
            <a:off x="1066800" y="1066800"/>
            <a:ext cx="7620000" cy="609600"/>
          </a:xfrm>
        </p:spPr>
        <p:txBody>
          <a:bodyPr vert="horz" lIns="91440" tIns="45720" rIns="91440" bIns="45720" anchor="ctr" anchorCtr="0"/>
          <a:lstStyle/>
          <a:p>
            <a:r>
              <a:rPr lang="zh-CN" altLang="en-US" sz="2000"/>
              <a:t>第七部分 </a:t>
            </a:r>
            <a:r>
              <a:rPr lang="en-US" altLang="zh-CN" sz="2000"/>
              <a:t>2021</a:t>
            </a:r>
            <a:r>
              <a:rPr lang="zh-CN" altLang="en-US" sz="2000"/>
              <a:t>年的工作规划与目标</a:t>
            </a:r>
          </a:p>
        </p:txBody>
      </p:sp>
      <p:sp>
        <p:nvSpPr>
          <p:cNvPr id="67586" name="文本占位符 3584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 anchorCtr="0"/>
          <a:lstStyle/>
          <a:p>
            <a:pPr>
              <a:buNone/>
            </a:pPr>
            <a:r>
              <a:rPr lang="zh-CN" altLang="en-US"/>
              <a:t>二、主要工作难点和拟采取的措施</a:t>
            </a:r>
          </a:p>
          <a:p>
            <a:pPr>
              <a:buNone/>
            </a:pPr>
            <a:endParaRPr lang="zh-CN" altLang="en-US"/>
          </a:p>
          <a:p>
            <a:pPr>
              <a:buNone/>
            </a:pPr>
            <a:r>
              <a:rPr lang="en-US" altLang="zh-CN"/>
              <a:t>1</a:t>
            </a:r>
            <a:r>
              <a:rPr lang="zh-CN" altLang="en-US"/>
              <a:t>、以上均是或大或小的变革项目，计划执行按照项目方式来管理，成型后再做成</a:t>
            </a:r>
            <a:r>
              <a:rPr lang="en-US" altLang="zh-CN"/>
              <a:t>S.O.P.</a:t>
            </a:r>
            <a:r>
              <a:rPr lang="zh-CN" altLang="en-US"/>
              <a:t>指南，成为日常操作项目，在部门内自主运行。</a:t>
            </a:r>
          </a:p>
          <a:p>
            <a:pPr>
              <a:buNone/>
            </a:pPr>
            <a:r>
              <a:rPr lang="en-US" altLang="zh-CN"/>
              <a:t>2</a:t>
            </a:r>
            <a:r>
              <a:rPr lang="zh-CN" altLang="en-US"/>
              <a:t>、增加对员工的培训，今年准备自主新开一些讲座，包括质量管理七大手法、</a:t>
            </a:r>
            <a:r>
              <a:rPr lang="en-US" altLang="zh-CN"/>
              <a:t>TPM</a:t>
            </a:r>
            <a:r>
              <a:rPr lang="zh-CN" altLang="en-US"/>
              <a:t>活动、杰出班组长等，读一本好书（待定），提高员工意识和工作技能。</a:t>
            </a:r>
            <a:endParaRPr lang="zh-CN" altLang="en-US" sz="1600"/>
          </a:p>
        </p:txBody>
      </p:sp>
    </p:spTree>
  </p:cSld>
  <p:clrMapOvr>
    <a:masterClrMapping/>
  </p:clrMapOvr>
  <p:transition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文本占位符 36865"/>
          <p:cNvSpPr>
            <a:spLocks noGrp="1"/>
          </p:cNvSpPr>
          <p:nvPr>
            <p:ph idx="1"/>
          </p:nvPr>
        </p:nvSpPr>
        <p:spPr>
          <a:xfrm>
            <a:off x="1143000" y="1752600"/>
            <a:ext cx="7543800" cy="4114800"/>
          </a:xfrm>
        </p:spPr>
        <p:txBody>
          <a:bodyPr vert="horz" wrap="square" lIns="91440" tIns="45720" rIns="91440" bIns="45720" anchor="t" anchorCtr="0"/>
          <a:lstStyle/>
          <a:p>
            <a:pPr>
              <a:buNone/>
            </a:pPr>
            <a:r>
              <a:rPr lang="zh-CN" altLang="en-US"/>
              <a:t>三、需要的支持和帮助</a:t>
            </a:r>
          </a:p>
          <a:p>
            <a:pPr>
              <a:buNone/>
            </a:pPr>
            <a:endParaRPr lang="zh-CN" altLang="en-US"/>
          </a:p>
          <a:p>
            <a:pPr>
              <a:buNone/>
            </a:pPr>
            <a:r>
              <a:rPr lang="en-US" altLang="zh-CN"/>
              <a:t>1</a:t>
            </a:r>
            <a:r>
              <a:rPr lang="zh-CN" altLang="en-US"/>
              <a:t>、对改进成果进行奖励，并积极分享，以激励员工工作主动性和创造性。</a:t>
            </a:r>
          </a:p>
          <a:p>
            <a:pPr>
              <a:buNone/>
            </a:pPr>
            <a:r>
              <a:rPr lang="en-US" altLang="zh-CN"/>
              <a:t>2</a:t>
            </a:r>
            <a:r>
              <a:rPr lang="zh-CN" altLang="en-US"/>
              <a:t>、在变革过程中需要第三方部门进行需求调查，以便掌握进展和采用适当的推进方法。</a:t>
            </a:r>
          </a:p>
          <a:p>
            <a:pPr>
              <a:buNone/>
            </a:pPr>
            <a:r>
              <a:rPr lang="en-US" altLang="zh-CN"/>
              <a:t>3</a:t>
            </a:r>
            <a:r>
              <a:rPr lang="zh-CN" altLang="en-US"/>
              <a:t>、建议在全公司内形成人才流动机制。</a:t>
            </a:r>
          </a:p>
        </p:txBody>
      </p:sp>
      <p:sp>
        <p:nvSpPr>
          <p:cNvPr id="68610" name="标题 36866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7620000" cy="533400"/>
          </a:xfrm>
        </p:spPr>
        <p:txBody>
          <a:bodyPr vert="horz" lIns="91440" tIns="45720" rIns="91440" bIns="45720" anchor="ctr" anchorCtr="0"/>
          <a:lstStyle/>
          <a:p>
            <a:r>
              <a:rPr lang="zh-CN" altLang="en-US" sz="2000">
                <a:solidFill>
                  <a:srgbClr val="C00000"/>
                </a:solidFill>
              </a:rPr>
              <a:t>第七部分 </a:t>
            </a:r>
            <a:r>
              <a:rPr lang="en-US" altLang="zh-CN" sz="2000">
                <a:solidFill>
                  <a:srgbClr val="C00000"/>
                </a:solidFill>
              </a:rPr>
              <a:t>2021</a:t>
            </a:r>
            <a:r>
              <a:rPr lang="zh-CN" altLang="en-US" sz="2000">
                <a:solidFill>
                  <a:srgbClr val="C00000"/>
                </a:solidFill>
              </a:rPr>
              <a:t>年的工作规划与目标</a:t>
            </a:r>
          </a:p>
        </p:txBody>
      </p:sp>
    </p:spTree>
  </p:cSld>
  <p:clrMapOvr>
    <a:masterClrMapping/>
  </p:clrMapOvr>
  <p:transition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291700"/>
            <a:ext cx="8291513" cy="4663537"/>
          </a:xfrm>
        </p:spPr>
      </p:pic>
    </p:spTree>
    <p:extLst>
      <p:ext uri="{BB962C8B-B14F-4D97-AF65-F5344CB8AC3E}">
        <p14:creationId xmlns:p14="http://schemas.microsoft.com/office/powerpoint/2010/main" val="28506722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文本占位符 37889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 anchorCtr="0"/>
          <a:lstStyle/>
          <a:p>
            <a:pPr algn="ctr">
              <a:buNone/>
            </a:pPr>
            <a:endParaRPr lang="en-US" altLang="zh-CN"/>
          </a:p>
          <a:p>
            <a:pPr algn="ctr">
              <a:buNone/>
            </a:pPr>
            <a:endParaRPr lang="en-US" altLang="zh-CN"/>
          </a:p>
          <a:p>
            <a:pPr algn="ctr">
              <a:buNone/>
            </a:pPr>
            <a:endParaRPr lang="en-US" altLang="zh-CN"/>
          </a:p>
          <a:p>
            <a:pPr algn="ctr">
              <a:buNone/>
            </a:pPr>
            <a:r>
              <a:rPr lang="zh-CN" altLang="en-US" sz="3600">
                <a:solidFill>
                  <a:srgbClr val="C00000"/>
                </a:solidFill>
              </a:rPr>
              <a:t>感谢所有领导及同事的爱护和支持！</a:t>
            </a:r>
          </a:p>
        </p:txBody>
      </p:sp>
      <p:sp>
        <p:nvSpPr>
          <p:cNvPr id="69634" name="文本框 37891"/>
          <p:cNvSpPr txBox="1"/>
          <p:nvPr/>
        </p:nvSpPr>
        <p:spPr>
          <a:xfrm>
            <a:off x="1143000" y="1143000"/>
            <a:ext cx="3429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标题 7169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7620000" cy="533400"/>
          </a:xfrm>
        </p:spPr>
        <p:txBody>
          <a:bodyPr vert="horz" lIns="91440" tIns="45720" rIns="91440" bIns="45720" anchor="ctr" anchorCtr="0"/>
          <a:lstStyle/>
          <a:p>
            <a:pPr marL="0" indent="0" fontAlgn="base">
              <a:spcAft>
                <a:spcPct val="0"/>
              </a:spcAft>
              <a:buClrTx/>
              <a:buSzTx/>
            </a:pPr>
            <a:r>
              <a:rPr lang="zh-CN" altLang="en-US" sz="2000">
                <a:solidFill>
                  <a:srgbClr val="C00000"/>
                </a:solidFill>
              </a:rPr>
              <a:t>第一部分 主要工作管理</a:t>
            </a:r>
          </a:p>
        </p:txBody>
      </p:sp>
      <p:sp>
        <p:nvSpPr>
          <p:cNvPr id="38914" name="文本占位符 7170"/>
          <p:cNvSpPr>
            <a:spLocks noGrp="1"/>
          </p:cNvSpPr>
          <p:nvPr>
            <p:ph idx="1"/>
          </p:nvPr>
        </p:nvSpPr>
        <p:spPr>
          <a:xfrm>
            <a:off x="850900" y="1835150"/>
            <a:ext cx="7543800" cy="4694238"/>
          </a:xfrm>
        </p:spPr>
        <p:txBody>
          <a:bodyPr vert="horz" lIns="91440" tIns="45720" rIns="91440" bIns="45720" anchor="t" anchorCtr="0"/>
          <a:lstStyle/>
          <a:p>
            <a:pPr>
              <a:lnSpc>
                <a:spcPct val="70000"/>
              </a:lnSpc>
              <a:buNone/>
            </a:pPr>
            <a:r>
              <a:rPr lang="zh-CN" altLang="en-US"/>
              <a:t>一、</a:t>
            </a:r>
            <a:r>
              <a:rPr lang="en-US" altLang="zh-CN"/>
              <a:t>2020</a:t>
            </a:r>
            <a:r>
              <a:rPr lang="zh-CN" altLang="en-US"/>
              <a:t>年度主要工作目标及实现情况</a:t>
            </a:r>
          </a:p>
          <a:p>
            <a:pPr fontAlgn="base">
              <a:lnSpc>
                <a:spcPct val="100000"/>
              </a:lnSpc>
              <a:buNone/>
            </a:pPr>
            <a:r>
              <a:rPr lang="en-US" altLang="zh-CN"/>
              <a:t>1</a:t>
            </a:r>
            <a:r>
              <a:rPr lang="zh-CN" altLang="en-US"/>
              <a:t>、建立部门知识管理平台，导入阶段包括硬件和软件</a:t>
            </a:r>
            <a:r>
              <a:rPr lang="en-US" altLang="zh-CN"/>
              <a:t>2</a:t>
            </a:r>
            <a:r>
              <a:rPr lang="zh-CN" altLang="en-US"/>
              <a:t>部分，向</a:t>
            </a:r>
            <a:r>
              <a:rPr lang="zh-CN" altLang="en-US">
                <a:solidFill>
                  <a:srgbClr val="FF6600"/>
                </a:solidFill>
              </a:rPr>
              <a:t>纵深</a:t>
            </a:r>
            <a:r>
              <a:rPr lang="zh-CN" altLang="en-US"/>
              <a:t>方向发展。硬件包括建立部门内共享局域网；建立品质知识分类资料库。软件部分包括每年</a:t>
            </a:r>
            <a:r>
              <a:rPr lang="en-US" altLang="zh-CN"/>
              <a:t>2</a:t>
            </a:r>
            <a:r>
              <a:rPr lang="zh-CN" altLang="en-US"/>
              <a:t>次的全员检测技术培训，建立技术人员交流平台；引入质量工程师知识体系，带动人员整体职业素质的提高。</a:t>
            </a:r>
          </a:p>
          <a:p>
            <a:pPr fontAlgn="base">
              <a:lnSpc>
                <a:spcPct val="100000"/>
              </a:lnSpc>
              <a:buNone/>
            </a:pPr>
            <a:r>
              <a:rPr lang="zh-CN" altLang="en-US"/>
              <a:t>     外部加强与行业政府管理机构及专业协会的沟通，与国家粮食局标准质量处、省技术监督局、粮食行业协会、油脂学会等建立合作关系，及时了解国家法律法规的变化及行业动态发展，适时调整公司相关政策和标准化文件，拓展知识管理</a:t>
            </a:r>
            <a:r>
              <a:rPr lang="zh-CN" altLang="en-US">
                <a:solidFill>
                  <a:srgbClr val="FF6600"/>
                </a:solidFill>
              </a:rPr>
              <a:t>宽度</a:t>
            </a:r>
            <a:r>
              <a:rPr lang="zh-CN" altLang="en-US"/>
              <a:t>。</a:t>
            </a:r>
          </a:p>
          <a:p>
            <a:pPr fontAlgn="base">
              <a:lnSpc>
                <a:spcPct val="100000"/>
              </a:lnSpc>
              <a:buNone/>
            </a:pPr>
            <a:r>
              <a:rPr lang="zh-CN" altLang="en-US"/>
              <a:t>      在此基础上，优先建立标准化管理体系。</a:t>
            </a:r>
          </a:p>
          <a:p>
            <a:pPr fontAlgn="base">
              <a:lnSpc>
                <a:spcPct val="100000"/>
              </a:lnSpc>
              <a:buNone/>
            </a:pPr>
            <a:r>
              <a:rPr lang="zh-CN" altLang="en-US"/>
              <a:t>此目标已经得到实现。</a:t>
            </a:r>
          </a:p>
        </p:txBody>
      </p:sp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标题 8193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7620000" cy="533400"/>
          </a:xfrm>
        </p:spPr>
        <p:txBody>
          <a:bodyPr vert="horz" lIns="91440" tIns="45720" rIns="91440" bIns="45720" anchor="ctr" anchorCtr="0"/>
          <a:lstStyle/>
          <a:p>
            <a:pPr marL="0" indent="0" fontAlgn="base">
              <a:spcAft>
                <a:spcPct val="0"/>
              </a:spcAft>
              <a:buClrTx/>
              <a:buSzTx/>
            </a:pPr>
            <a:r>
              <a:rPr lang="zh-CN" altLang="en-US" sz="2000">
                <a:solidFill>
                  <a:srgbClr val="C00000"/>
                </a:solidFill>
              </a:rPr>
              <a:t>第一部分 主要工作管理</a:t>
            </a:r>
          </a:p>
        </p:txBody>
      </p:sp>
      <p:sp>
        <p:nvSpPr>
          <p:cNvPr id="39938" name="文本占位符 8194"/>
          <p:cNvSpPr>
            <a:spLocks noGrp="1"/>
          </p:cNvSpPr>
          <p:nvPr>
            <p:ph idx="1"/>
          </p:nvPr>
        </p:nvSpPr>
        <p:spPr>
          <a:xfrm>
            <a:off x="800100" y="1787525"/>
            <a:ext cx="7543800" cy="4419600"/>
          </a:xfrm>
        </p:spPr>
        <p:txBody>
          <a:bodyPr vert="horz" lIns="91440" tIns="45720" rIns="91440" bIns="45720" anchor="t" anchorCtr="0"/>
          <a:lstStyle/>
          <a:p>
            <a:pPr>
              <a:lnSpc>
                <a:spcPct val="70000"/>
              </a:lnSpc>
              <a:buNone/>
            </a:pPr>
            <a:r>
              <a:rPr lang="zh-CN" altLang="en-US"/>
              <a:t>一、</a:t>
            </a:r>
            <a:r>
              <a:rPr lang="en-US" altLang="zh-CN"/>
              <a:t>2020</a:t>
            </a:r>
            <a:r>
              <a:rPr lang="zh-CN" altLang="en-US"/>
              <a:t>年度主要工作目标及实现情况</a:t>
            </a:r>
          </a:p>
          <a:p>
            <a:pPr fontAlgn="base">
              <a:lnSpc>
                <a:spcPct val="100000"/>
              </a:lnSpc>
              <a:buNone/>
            </a:pPr>
            <a:r>
              <a:rPr lang="en-US" altLang="zh-CN"/>
              <a:t>2</a:t>
            </a:r>
            <a:r>
              <a:rPr lang="zh-CN" altLang="en-US"/>
              <a:t>、以</a:t>
            </a:r>
            <a:r>
              <a:rPr lang="en-US" altLang="zh-CN"/>
              <a:t>ISO 9000</a:t>
            </a:r>
            <a:r>
              <a:rPr lang="zh-CN" altLang="en-US"/>
              <a:t>为框架，不断深化质量管理体系功能，实现过程的增值。年内按照公司部署，通过了</a:t>
            </a:r>
            <a:r>
              <a:rPr lang="en-US" altLang="zh-CN"/>
              <a:t>HACCP</a:t>
            </a:r>
            <a:r>
              <a:rPr lang="zh-CN" altLang="en-US"/>
              <a:t>食品安全认证，扩展体系的范畴；不断强化在线控制功能，将监控前移，降低不合格损失的代价；运作流程参考</a:t>
            </a:r>
            <a:r>
              <a:rPr lang="en-US" altLang="zh-CN"/>
              <a:t>B.P.R.</a:t>
            </a:r>
            <a:r>
              <a:rPr lang="zh-CN" altLang="en-US"/>
              <a:t>思想规范化，并列入质量体系审核计划。</a:t>
            </a:r>
          </a:p>
          <a:p>
            <a:pPr fontAlgn="base">
              <a:lnSpc>
                <a:spcPct val="100000"/>
              </a:lnSpc>
              <a:buNone/>
            </a:pPr>
            <a:r>
              <a:rPr lang="zh-CN" altLang="en-US"/>
              <a:t>     在质量管理部掌握的大量数据的基础上，不断深化，开发出月度质量报告，深入对质量管理的购销流程、生产流程、服务流程进行分析和比对，形成改善的基础。</a:t>
            </a:r>
          </a:p>
          <a:p>
            <a:pPr fontAlgn="base">
              <a:lnSpc>
                <a:spcPct val="100000"/>
              </a:lnSpc>
              <a:buNone/>
            </a:pPr>
            <a:r>
              <a:rPr lang="zh-CN" altLang="en-US"/>
              <a:t>     建立内部稽核机制，以</a:t>
            </a:r>
            <a:r>
              <a:rPr lang="en-US" altLang="zh-CN"/>
              <a:t>S.O.P.</a:t>
            </a:r>
            <a:r>
              <a:rPr lang="zh-CN" altLang="en-US"/>
              <a:t>为基础，不断提高检测的可靠性和精确度。</a:t>
            </a:r>
          </a:p>
          <a:p>
            <a:pPr fontAlgn="base">
              <a:lnSpc>
                <a:spcPct val="100000"/>
              </a:lnSpc>
              <a:buNone/>
            </a:pPr>
            <a:r>
              <a:rPr lang="zh-CN" altLang="en-US"/>
              <a:t>此目标已经得到实现。</a:t>
            </a:r>
          </a:p>
        </p:txBody>
      </p:sp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标题 9217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7620000" cy="533400"/>
          </a:xfrm>
        </p:spPr>
        <p:txBody>
          <a:bodyPr vert="horz" lIns="91440" tIns="45720" rIns="91440" bIns="45720" anchor="ctr" anchorCtr="0"/>
          <a:lstStyle/>
          <a:p>
            <a:pPr marL="0" indent="0" fontAlgn="base">
              <a:spcAft>
                <a:spcPct val="0"/>
              </a:spcAft>
              <a:buClrTx/>
              <a:buSzTx/>
            </a:pPr>
            <a:r>
              <a:rPr lang="zh-CN" altLang="en-US" sz="2000">
                <a:solidFill>
                  <a:srgbClr val="C00000"/>
                </a:solidFill>
              </a:rPr>
              <a:t>第一部分 主要工作管理</a:t>
            </a:r>
          </a:p>
        </p:txBody>
      </p:sp>
      <p:sp>
        <p:nvSpPr>
          <p:cNvPr id="40962" name="文本占位符 9218"/>
          <p:cNvSpPr>
            <a:spLocks noGrp="1"/>
          </p:cNvSpPr>
          <p:nvPr>
            <p:ph idx="1"/>
          </p:nvPr>
        </p:nvSpPr>
        <p:spPr>
          <a:xfrm>
            <a:off x="1143000" y="1752600"/>
            <a:ext cx="7543800" cy="4114800"/>
          </a:xfrm>
        </p:spPr>
        <p:txBody>
          <a:bodyPr vert="horz" wrap="square" lIns="91440" tIns="45720" rIns="91440" bIns="45720" anchor="t" anchorCtr="0"/>
          <a:lstStyle/>
          <a:p>
            <a:pPr>
              <a:lnSpc>
                <a:spcPct val="90000"/>
              </a:lnSpc>
              <a:buNone/>
            </a:pPr>
            <a:r>
              <a:rPr lang="zh-CN" altLang="en-US"/>
              <a:t>二、主要工作管理及采取的有效措施</a:t>
            </a:r>
          </a:p>
          <a:p>
            <a:pPr>
              <a:lnSpc>
                <a:spcPct val="90000"/>
              </a:lnSpc>
              <a:buNone/>
            </a:pPr>
            <a:endParaRPr lang="zh-CN" altLang="en-US"/>
          </a:p>
          <a:p>
            <a:pPr>
              <a:lnSpc>
                <a:spcPct val="90000"/>
              </a:lnSpc>
              <a:buNone/>
            </a:pPr>
            <a:r>
              <a:rPr lang="en-US" altLang="zh-CN" sz="1800"/>
              <a:t>1</a:t>
            </a:r>
            <a:r>
              <a:rPr lang="zh-CN" altLang="en-US" sz="1800"/>
              <a:t>、质量管理职能不断扩展以及深化。为此，专门设立校准实验室和质量公共事务管理岗位。重点对检测设备和计量体系进行管理和维护，以及与政府部门和行业协会建立良好关系。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1800"/>
              <a:t>2</a:t>
            </a:r>
            <a:r>
              <a:rPr lang="zh-CN" altLang="en-US" sz="1800"/>
              <a:t>、在部门内明确提出：质量管理部的产品是数据，增值部分是服务。加强对检测过程的管理和控制。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1800"/>
              <a:t>3</a:t>
            </a:r>
            <a:r>
              <a:rPr lang="zh-CN" altLang="en-US" sz="1800"/>
              <a:t>、不断强化在线控制，减少实验室开支，将控制点前移。对部分重要原辅料提高产品质量规格，构建良性供应链。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1800"/>
              <a:t>4</a:t>
            </a:r>
            <a:r>
              <a:rPr lang="zh-CN" altLang="en-US" sz="1800"/>
              <a:t>、现场管理采取</a:t>
            </a:r>
            <a:r>
              <a:rPr lang="en-US" altLang="zh-CN" sz="1800"/>
              <a:t>6S</a:t>
            </a:r>
            <a:r>
              <a:rPr lang="zh-CN" altLang="en-US" sz="1800"/>
              <a:t>模式，实行每周巡检，并公布成绩，作为员工日常考评指标之一。</a:t>
            </a:r>
          </a:p>
        </p:txBody>
      </p:sp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标题 10241"/>
          <p:cNvSpPr>
            <a:spLocks noGrp="1"/>
          </p:cNvSpPr>
          <p:nvPr>
            <p:ph type="title"/>
          </p:nvPr>
        </p:nvSpPr>
        <p:spPr>
          <a:xfrm>
            <a:off x="1066800" y="1133475"/>
            <a:ext cx="7620000" cy="533400"/>
          </a:xfrm>
        </p:spPr>
        <p:txBody>
          <a:bodyPr vert="horz" lIns="91440" tIns="45720" rIns="91440" bIns="45720" anchor="ctr" anchorCtr="0"/>
          <a:lstStyle/>
          <a:p>
            <a:pPr marL="0" indent="0" fontAlgn="base">
              <a:spcAft>
                <a:spcPct val="0"/>
              </a:spcAft>
              <a:buClrTx/>
              <a:buSzTx/>
            </a:pPr>
            <a:r>
              <a:rPr lang="zh-CN" altLang="en-US" sz="2000">
                <a:solidFill>
                  <a:srgbClr val="C00000"/>
                </a:solidFill>
              </a:rPr>
              <a:t>第一部分 主要工作管理</a:t>
            </a:r>
          </a:p>
        </p:txBody>
      </p:sp>
      <p:sp>
        <p:nvSpPr>
          <p:cNvPr id="41986" name="文本占位符 10242"/>
          <p:cNvSpPr>
            <a:spLocks noGrp="1"/>
          </p:cNvSpPr>
          <p:nvPr>
            <p:ph idx="1"/>
          </p:nvPr>
        </p:nvSpPr>
        <p:spPr>
          <a:xfrm>
            <a:off x="1143000" y="1752600"/>
            <a:ext cx="7543800" cy="4114800"/>
          </a:xfrm>
        </p:spPr>
        <p:txBody>
          <a:bodyPr vert="horz" wrap="square" lIns="91440" tIns="45720" rIns="91440" bIns="45720" anchor="t" anchorCtr="0"/>
          <a:lstStyle/>
          <a:p>
            <a:pPr>
              <a:lnSpc>
                <a:spcPct val="80000"/>
              </a:lnSpc>
              <a:buNone/>
            </a:pPr>
            <a:r>
              <a:rPr lang="zh-CN" altLang="en-US"/>
              <a:t>二、主要工作管理及采取的有效措施</a:t>
            </a:r>
          </a:p>
          <a:p>
            <a:pPr>
              <a:lnSpc>
                <a:spcPct val="80000"/>
              </a:lnSpc>
              <a:buNone/>
            </a:pPr>
            <a:endParaRPr lang="zh-CN" altLang="en-US"/>
          </a:p>
          <a:p>
            <a:pPr>
              <a:lnSpc>
                <a:spcPct val="80000"/>
              </a:lnSpc>
              <a:buNone/>
            </a:pPr>
            <a:r>
              <a:rPr lang="en-US" altLang="zh-CN"/>
              <a:t>5</a:t>
            </a:r>
            <a:r>
              <a:rPr lang="zh-CN" altLang="en-US"/>
              <a:t>、非满负荷开工时采用四班倒，大大降低了全年此方面的费用支出。</a:t>
            </a:r>
          </a:p>
          <a:p>
            <a:pPr>
              <a:lnSpc>
                <a:spcPct val="80000"/>
              </a:lnSpc>
              <a:buNone/>
            </a:pPr>
            <a:r>
              <a:rPr lang="en-US" altLang="zh-CN"/>
              <a:t>6</a:t>
            </a:r>
            <a:r>
              <a:rPr lang="zh-CN" altLang="en-US"/>
              <a:t>、建立品管部员工职业化教育体系。除了</a:t>
            </a:r>
            <a:r>
              <a:rPr lang="en-US" altLang="zh-CN"/>
              <a:t>S.O.P.</a:t>
            </a:r>
            <a:r>
              <a:rPr lang="zh-CN" altLang="en-US"/>
              <a:t>具体内容外，还给员工进行职业化培训，涵盖质量文化、能动管理、商务礼仪、时间管理、商务技能、客服技能等内容，籍此提高员工知识水平，拓展知识结构，激励员工的创造力。</a:t>
            </a:r>
          </a:p>
          <a:p>
            <a:pPr>
              <a:lnSpc>
                <a:spcPct val="80000"/>
              </a:lnSpc>
              <a:buNone/>
            </a:pPr>
            <a:r>
              <a:rPr lang="en-US" altLang="zh-CN"/>
              <a:t>7</a:t>
            </a:r>
            <a:r>
              <a:rPr lang="zh-CN" altLang="en-US"/>
              <a:t>、对工作的改进和质量管理部分，工作方法上采用目标管理，设定时限、要求、资源和检查点，并在此过程中发掘锻炼人才。</a:t>
            </a:r>
          </a:p>
          <a:p>
            <a:pPr>
              <a:lnSpc>
                <a:spcPct val="80000"/>
              </a:lnSpc>
              <a:buNone/>
            </a:pPr>
            <a:r>
              <a:rPr lang="en-US" altLang="zh-CN"/>
              <a:t>8</a:t>
            </a:r>
            <a:r>
              <a:rPr lang="zh-CN" altLang="en-US"/>
              <a:t>、设立专人管理书面及电子文件资料，不定期整理，定期建档立案，制定了一套标准化的文件管理规范。提供硬件及软件支持，员工可随时借阅、查询所需信息资料。知识管理配套措施逐步形成。</a:t>
            </a:r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标题 11265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7620000" cy="533400"/>
          </a:xfrm>
        </p:spPr>
        <p:txBody>
          <a:bodyPr vert="horz" lIns="91440" tIns="45720" rIns="91440" bIns="45720" anchor="ctr" anchorCtr="0"/>
          <a:lstStyle/>
          <a:p>
            <a:pPr marL="0" indent="0" fontAlgn="base">
              <a:spcAft>
                <a:spcPct val="0"/>
              </a:spcAft>
              <a:buClrTx/>
              <a:buSzTx/>
            </a:pPr>
            <a:r>
              <a:rPr lang="zh-CN" altLang="en-US" sz="2000">
                <a:solidFill>
                  <a:srgbClr val="C00000"/>
                </a:solidFill>
              </a:rPr>
              <a:t>第一部分 主要工作管理</a:t>
            </a:r>
          </a:p>
        </p:txBody>
      </p:sp>
      <p:sp>
        <p:nvSpPr>
          <p:cNvPr id="43010" name="文本占位符 11266"/>
          <p:cNvSpPr>
            <a:spLocks noGrp="1"/>
          </p:cNvSpPr>
          <p:nvPr>
            <p:ph idx="1"/>
          </p:nvPr>
        </p:nvSpPr>
        <p:spPr>
          <a:xfrm>
            <a:off x="1143000" y="1752600"/>
            <a:ext cx="7543800" cy="4114800"/>
          </a:xfrm>
        </p:spPr>
        <p:txBody>
          <a:bodyPr vert="horz" wrap="square" lIns="91440" tIns="45720" rIns="91440" bIns="45720" anchor="t" anchorCtr="0"/>
          <a:lstStyle/>
          <a:p>
            <a:pPr>
              <a:buNone/>
            </a:pPr>
            <a:r>
              <a:rPr lang="zh-CN" altLang="en-US" dirty="0"/>
              <a:t>三、本期工作存在的问题和不足</a:t>
            </a:r>
          </a:p>
          <a:p>
            <a:pPr>
              <a:buNone/>
            </a:pPr>
            <a:endParaRPr lang="zh-CN" altLang="en-US" dirty="0"/>
          </a:p>
          <a:p>
            <a:pPr>
              <a:buNone/>
            </a:pPr>
            <a:r>
              <a:rPr lang="zh-CN" altLang="en-US" dirty="0"/>
              <a:t>1、公司内及部门内沟通不足，相关技能也需提高。</a:t>
            </a:r>
          </a:p>
          <a:p>
            <a:pPr>
              <a:buNone/>
            </a:pPr>
            <a:endParaRPr lang="zh-CN" altLang="en-US" dirty="0"/>
          </a:p>
          <a:p>
            <a:pPr>
              <a:buNone/>
            </a:pPr>
            <a:r>
              <a:rPr lang="zh-CN" altLang="en-US" dirty="0"/>
              <a:t>2、变革管理对各方面的利益考虑不周到，所以造成执行力弱。</a:t>
            </a:r>
          </a:p>
          <a:p>
            <a:pPr>
              <a:buNone/>
            </a:pPr>
            <a:endParaRPr lang="zh-CN" altLang="en-US" dirty="0"/>
          </a:p>
          <a:p>
            <a:pPr>
              <a:buNone/>
            </a:pPr>
            <a:r>
              <a:rPr lang="zh-CN" altLang="en-US" dirty="0"/>
              <a:t>3、部门管理做了很多宏观调整的工作，微观管理经验不足。</a:t>
            </a:r>
          </a:p>
          <a:p>
            <a:pPr>
              <a:buNone/>
            </a:pPr>
            <a:endParaRPr lang="zh-CN" altLang="en-US" dirty="0"/>
          </a:p>
          <a:p>
            <a:pPr>
              <a:buNone/>
            </a:pPr>
            <a:r>
              <a:rPr lang="zh-CN" altLang="en-US" dirty="0"/>
              <a:t>4、由于公司发展较快，质量体系文件需不断及时更新完善。</a:t>
            </a:r>
          </a:p>
        </p:txBody>
      </p:sp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2289"/>
          <p:cNvSpPr>
            <a:spLocks noGrp="1"/>
          </p:cNvSpPr>
          <p:nvPr>
            <p:ph type="title"/>
          </p:nvPr>
        </p:nvSpPr>
        <p:spPr>
          <a:xfrm>
            <a:off x="1617661" y="2606675"/>
            <a:ext cx="6230939" cy="1431925"/>
          </a:xfrm>
        </p:spPr>
        <p:txBody>
          <a:bodyPr wrap="square" anchor="ctr">
            <a:noAutofit/>
          </a:bodyPr>
          <a:lstStyle/>
          <a:p>
            <a:pPr defTabSz="914400" fontAlgn="auto">
              <a:buSzTx/>
            </a:pPr>
            <a:r>
              <a:rPr lang="zh-CN" altLang="en-US" b="1" strike="noStrike" kern="1200" baseline="0" noProof="1">
                <a:latin typeface="Times New Roman" panose="02020603050405020304" pitchFamily="2" charset="0"/>
                <a:ea typeface="MingLiU" pitchFamily="1" charset="-120"/>
              </a:rPr>
              <a:t>第</a:t>
            </a:r>
            <a:r>
              <a:rPr lang="zh-CN" altLang="en-US" b="1" strike="noStrike" kern="1200" baseline="0" noProof="1">
                <a:latin typeface="Times New Roman" panose="02020603050405020304" pitchFamily="2" charset="0"/>
                <a:ea typeface="宋体" panose="02010600030101010101" pitchFamily="2" charset="-122"/>
              </a:rPr>
              <a:t>二</a:t>
            </a:r>
            <a:r>
              <a:rPr lang="zh-CN" altLang="en-US" b="1" strike="noStrike" kern="1200" baseline="0" noProof="1">
                <a:latin typeface="Times New Roman" panose="02020603050405020304" pitchFamily="2" charset="0"/>
                <a:ea typeface="MingLiU" pitchFamily="1" charset="-120"/>
              </a:rPr>
              <a:t>部分</a:t>
            </a:r>
            <a:r>
              <a:rPr lang="zh-CN" altLang="en-US" b="1" kern="1200" baseline="0">
                <a:latin typeface="Times New Roman" panose="02020603050405020304" pitchFamily="2" charset="0"/>
                <a:ea typeface="MingLiU" pitchFamily="1" charset="-120"/>
              </a:rPr>
              <a:t/>
            </a:r>
            <a:br>
              <a:rPr lang="zh-CN" altLang="en-US" b="1" kern="1200" baseline="0">
                <a:latin typeface="Times New Roman" panose="02020603050405020304" pitchFamily="2" charset="0"/>
                <a:ea typeface="MingLiU" pitchFamily="1" charset="-120"/>
              </a:rPr>
            </a:br>
            <a:r>
              <a:rPr lang="zh-CN" altLang="en-US" b="1" strike="noStrike" kern="1200" baseline="0" noProof="1">
                <a:latin typeface="Times New Roman" panose="02020603050405020304" pitchFamily="2" charset="0"/>
                <a:ea typeface="宋体" panose="02010600030101010101" pitchFamily="2" charset="-122"/>
              </a:rPr>
              <a:t>成本费用控制</a:t>
            </a:r>
            <a:endParaRPr lang="zh-CN" altLang="en-US" strike="noStrike" kern="1200" baseline="0" noProof="1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e88f3d64-718f-4473-b840-225eba6f88a1"/>
  <p:tag name="COMMONDATA" val="eyJoZGlkIjoiZGNjNzY5OWZiZjc5NDcwYmI3ZjA1YjQ5MjEyOGU4OD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31">
  <a:themeElements>
    <a:clrScheme name="自定义 1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D3481D"/>
      </a:accent1>
      <a:accent2>
        <a:srgbClr val="EE9808"/>
      </a:accent2>
      <a:accent3>
        <a:srgbClr val="ECCC0A"/>
      </a:accent3>
      <a:accent4>
        <a:srgbClr val="D5E14B"/>
      </a:accent4>
      <a:accent5>
        <a:srgbClr val="62B56D"/>
      </a:accent5>
      <a:accent6>
        <a:srgbClr val="3E91D5"/>
      </a:accent6>
      <a:hlink>
        <a:srgbClr val="2998E3"/>
      </a:hlink>
      <a:folHlink>
        <a:srgbClr val="7F723D"/>
      </a:folHlink>
    </a:clrScheme>
    <a:fontScheme name="自定义 15">
      <a:majorFont>
        <a:latin typeface="Arial Black"/>
        <a:ea typeface="微软雅黑"/>
        <a:cs typeface=""/>
      </a:majorFont>
      <a:minorFont>
        <a:latin typeface="Arial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微信公众号: 安全生产管理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vdntrbg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微信公众号 :安全生产管理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微信公众号 : 安全生产管理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Designs\Notebook.pot</Template>
  <TotalTime>0</TotalTime>
  <Words>3063</Words>
  <Application>Microsoft Office PowerPoint</Application>
  <PresentationFormat>全屏显示(4:3)</PresentationFormat>
  <Paragraphs>195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35</vt:i4>
      </vt:variant>
    </vt:vector>
  </HeadingPairs>
  <TitlesOfParts>
    <vt:vector size="51" baseType="lpstr">
      <vt:lpstr>MingLiU</vt:lpstr>
      <vt:lpstr>方正大标宋简体</vt:lpstr>
      <vt:lpstr>宋体</vt:lpstr>
      <vt:lpstr>微软雅黑</vt:lpstr>
      <vt:lpstr>微软雅黑</vt:lpstr>
      <vt:lpstr>幼圆</vt:lpstr>
      <vt:lpstr>Arial</vt:lpstr>
      <vt:lpstr>Arial Black</vt:lpstr>
      <vt:lpstr>Calibri</vt:lpstr>
      <vt:lpstr>Times New Roman</vt:lpstr>
      <vt:lpstr>Webdings</vt:lpstr>
      <vt:lpstr>Wingdings</vt:lpstr>
      <vt:lpstr>31</vt:lpstr>
      <vt:lpstr>微信公众号: 安全生产管理</vt:lpstr>
      <vt:lpstr>微信公众号 :安全生产管理</vt:lpstr>
      <vt:lpstr>微信公众号 : 安全生产管理</vt:lpstr>
      <vt:lpstr>中层安全管理人员述职报告</vt:lpstr>
      <vt:lpstr>述职报告主要内容</vt:lpstr>
      <vt:lpstr>第一部分 主要工作管理</vt:lpstr>
      <vt:lpstr>第一部分 主要工作管理</vt:lpstr>
      <vt:lpstr>第一部分 主要工作管理</vt:lpstr>
      <vt:lpstr>第一部分 主要工作管理</vt:lpstr>
      <vt:lpstr>第一部分 主要工作管理</vt:lpstr>
      <vt:lpstr>第一部分 主要工作管理</vt:lpstr>
      <vt:lpstr>第二部分 成本费用控制</vt:lpstr>
      <vt:lpstr>第二部分 成本费用控制</vt:lpstr>
      <vt:lpstr>第二部分 成本费用控制</vt:lpstr>
      <vt:lpstr>第二部分 成本费用控制</vt:lpstr>
      <vt:lpstr>第二部分 成本费用控制</vt:lpstr>
      <vt:lpstr>第三部分 安全与风险管理</vt:lpstr>
      <vt:lpstr>第三部分 安全与现场管理</vt:lpstr>
      <vt:lpstr>第三部分 安全与现场管理</vt:lpstr>
      <vt:lpstr>第四部分 员工管理与人才培养</vt:lpstr>
      <vt:lpstr>第四部分 员工管理与人才培养</vt:lpstr>
      <vt:lpstr>第四部分 员工管理与人才培养</vt:lpstr>
      <vt:lpstr>第四部分 员工管理与人才培养</vt:lpstr>
      <vt:lpstr>第四部分 员工管理与人才培养</vt:lpstr>
      <vt:lpstr>第五部分 部门管理 流程建设与工作协作</vt:lpstr>
      <vt:lpstr>第五部分 部门管理、流程建设与工作协作</vt:lpstr>
      <vt:lpstr>第五部分 部门管理、流程建设与工作协作</vt:lpstr>
      <vt:lpstr>第五部分  部门管理、流程建设与工作协作</vt:lpstr>
      <vt:lpstr>第六部分 发展的工作</vt:lpstr>
      <vt:lpstr>第六部分 发展的工作</vt:lpstr>
      <vt:lpstr>第六部分 发展的工作</vt:lpstr>
      <vt:lpstr>第七部分  2021年的工作规划与目标</vt:lpstr>
      <vt:lpstr>第七部分 2021年的工作规划与目标</vt:lpstr>
      <vt:lpstr>第七部分 2021年的工作规划与目标</vt:lpstr>
      <vt:lpstr>第七部分 2021年的工作规划与目标</vt:lpstr>
      <vt:lpstr>第七部分 2021年的工作规划与目标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中层安全管理人员述职报告</dc:title>
  <dc:creator>Wu PeiJie</dc:creator>
  <cp:lastModifiedBy>安全随行</cp:lastModifiedBy>
  <cp:revision>3</cp:revision>
  <dcterms:created xsi:type="dcterms:W3CDTF">2023-04-12T01:29:00Z</dcterms:created>
  <dcterms:modified xsi:type="dcterms:W3CDTF">2024-12-25T06:07:12Z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2052-12.1.0.18912</vt:lpwstr>
  </property>
  <property fmtid="{D5CDD505-2E9C-101B-9397-08002B2CF9AE}" pid="3" name="ICV">
    <vt:lpwstr>0ADE485BD7534F44994C7EBAC274F027_13</vt:lpwstr>
  </property>
</Properties>
</file>