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2"/>
  </p:notesMasterIdLst>
  <p:sldIdLst>
    <p:sldId id="257" r:id="rId3"/>
    <p:sldId id="394" r:id="rId4"/>
    <p:sldId id="319" r:id="rId5"/>
    <p:sldId id="287" r:id="rId6"/>
    <p:sldId id="400" r:id="rId7"/>
    <p:sldId id="401" r:id="rId8"/>
    <p:sldId id="402" r:id="rId9"/>
    <p:sldId id="403" r:id="rId10"/>
    <p:sldId id="404" r:id="rId11"/>
    <p:sldId id="406" r:id="rId12"/>
    <p:sldId id="405" r:id="rId13"/>
    <p:sldId id="399" r:id="rId14"/>
    <p:sldId id="321" r:id="rId15"/>
    <p:sldId id="408" r:id="rId16"/>
    <p:sldId id="409" r:id="rId17"/>
    <p:sldId id="407" r:id="rId18"/>
    <p:sldId id="410" r:id="rId19"/>
    <p:sldId id="322" r:id="rId20"/>
    <p:sldId id="369" r:id="rId21"/>
    <p:sldId id="398" r:id="rId22"/>
    <p:sldId id="325" r:id="rId23"/>
    <p:sldId id="326" r:id="rId24"/>
    <p:sldId id="372" r:id="rId25"/>
    <p:sldId id="415" r:id="rId26"/>
    <p:sldId id="412" r:id="rId27"/>
    <p:sldId id="413" r:id="rId28"/>
    <p:sldId id="414" r:id="rId29"/>
    <p:sldId id="373" r:id="rId30"/>
    <p:sldId id="331" r:id="rId31"/>
    <p:sldId id="339" r:id="rId32"/>
    <p:sldId id="416" r:id="rId33"/>
    <p:sldId id="417" r:id="rId34"/>
    <p:sldId id="418" r:id="rId35"/>
    <p:sldId id="419" r:id="rId36"/>
    <p:sldId id="420" r:id="rId37"/>
    <p:sldId id="421" r:id="rId38"/>
    <p:sldId id="342" r:id="rId39"/>
    <p:sldId id="343" r:id="rId40"/>
    <p:sldId id="344" r:id="rId41"/>
    <p:sldId id="429" r:id="rId43"/>
    <p:sldId id="428" r:id="rId44"/>
    <p:sldId id="423" r:id="rId45"/>
    <p:sldId id="422" r:id="rId46"/>
    <p:sldId id="424" r:id="rId47"/>
    <p:sldId id="425" r:id="rId48"/>
    <p:sldId id="426" r:id="rId49"/>
    <p:sldId id="347" r:id="rId50"/>
  </p:sldIdLst>
  <p:sldSz cx="9144000" cy="6858000" type="screen4x3"/>
  <p:notesSz cx="6858000" cy="9144000"/>
  <p:defaultTextStyle>
    <a:defPPr>
      <a:defRPr lang="zh-CN"/>
    </a:defPPr>
    <a:lvl1pPr marL="0" lvl="0"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楷体_GB2312" pitchFamily="49" charset="-122"/>
        <a:cs typeface="+mn-cs"/>
      </a:defRPr>
    </a:lvl1pPr>
    <a:lvl2pPr marL="457200" lvl="1"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楷体_GB2312" pitchFamily="49" charset="-122"/>
        <a:cs typeface="+mn-cs"/>
      </a:defRPr>
    </a:lvl2pPr>
    <a:lvl3pPr marL="914400" lvl="2"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楷体_GB2312" pitchFamily="49" charset="-122"/>
        <a:cs typeface="+mn-cs"/>
      </a:defRPr>
    </a:lvl3pPr>
    <a:lvl4pPr marL="1371600" lvl="3"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楷体_GB2312" pitchFamily="49" charset="-122"/>
        <a:cs typeface="+mn-cs"/>
      </a:defRPr>
    </a:lvl4pPr>
    <a:lvl5pPr marL="1828800" lvl="4"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楷体_GB2312" pitchFamily="49" charset="-122"/>
        <a:cs typeface="+mn-cs"/>
      </a:defRPr>
    </a:lvl5pPr>
    <a:lvl6pPr marL="2286000" lvl="5"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楷体_GB2312" pitchFamily="49" charset="-122"/>
        <a:cs typeface="+mn-cs"/>
      </a:defRPr>
    </a:lvl6pPr>
    <a:lvl7pPr marL="2743200" lvl="6"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楷体_GB2312" pitchFamily="49" charset="-122"/>
        <a:cs typeface="+mn-cs"/>
      </a:defRPr>
    </a:lvl7pPr>
    <a:lvl8pPr marL="3200400" lvl="7"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楷体_GB2312" pitchFamily="49" charset="-122"/>
        <a:cs typeface="+mn-cs"/>
      </a:defRPr>
    </a:lvl8pPr>
    <a:lvl9pPr marL="3657600" lvl="8" indent="0" algn="l" defTabSz="914400" rtl="0" eaLnBrk="1" fontAlgn="base" latinLnBrk="0" hangingPunct="1">
      <a:lnSpc>
        <a:spcPct val="100000"/>
      </a:lnSpc>
      <a:spcBef>
        <a:spcPct val="0"/>
      </a:spcBef>
      <a:spcAft>
        <a:spcPct val="0"/>
      </a:spcAft>
      <a:buNone/>
      <a:defRPr sz="2400" b="0" i="0" u="none" kern="1200" baseline="0">
        <a:solidFill>
          <a:schemeClr val="tx1"/>
        </a:solidFill>
        <a:latin typeface="Times New Roman" panose="02020603050405020304" pitchFamily="18" charset="0"/>
        <a:ea typeface="楷体_GB2312" pitchFamily="49"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33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620"/>
    <p:restoredTop sz="94660"/>
  </p:normalViewPr>
  <p:slideViewPr>
    <p:cSldViewPr showGuides="1">
      <p:cViewPr varScale="1">
        <p:scale>
          <a:sx n="74" d="100"/>
          <a:sy n="74" d="100"/>
        </p:scale>
        <p:origin x="1014" y="60"/>
      </p:cViewPr>
      <p:guideLst>
        <p:guide orient="horz" pos="2163"/>
        <p:guide pos="2880"/>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3" Type="http://schemas.openxmlformats.org/officeDocument/2006/relationships/tableStyles" Target="tableStyles.xml"/><Relationship Id="rId52" Type="http://schemas.openxmlformats.org/officeDocument/2006/relationships/viewProps" Target="viewProps.xml"/><Relationship Id="rId51" Type="http://schemas.openxmlformats.org/officeDocument/2006/relationships/presProps" Target="presProps.xml"/><Relationship Id="rId50" Type="http://schemas.openxmlformats.org/officeDocument/2006/relationships/slide" Target="slides/slide47.xml"/><Relationship Id="rId5" Type="http://schemas.openxmlformats.org/officeDocument/2006/relationships/slide" Target="slides/slide3.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notesMaster" Target="notesMasters/notesMaster1.xml"/><Relationship Id="rId41" Type="http://schemas.openxmlformats.org/officeDocument/2006/relationships/slide" Target="slides/slide39.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7171" name="Rectangle 3"/>
          <p:cNvSpPr>
            <a:spLocks noGrp="1" noChangeArrowheads="1"/>
          </p:cNvSpPr>
          <p:nvPr>
            <p:ph type="dt" idx="1"/>
          </p:nvPr>
        </p:nvSpPr>
        <p:spPr bwMode="auto">
          <a:xfrm>
            <a:off x="3886200"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ea typeface="宋体" panose="02010600030101010101" pitchFamily="2" charset="-122"/>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2052" name="Rectangle 4"/>
          <p:cNvSpPr>
            <a:spLocks noTextEdit="1"/>
          </p:cNvSpPr>
          <p:nvPr>
            <p:ph type="sldImg"/>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7173" name="Rectangle 5"/>
          <p:cNvSpPr>
            <a:spLocks noGrp="1" noChangeArrowheads="1"/>
          </p:cNvSpPr>
          <p:nvPr>
            <p:ph type="body" sz="quarter" idx="3"/>
          </p:nvPr>
        </p:nvSpPr>
        <p:spPr bwMode="auto">
          <a:xfrm>
            <a:off x="914400" y="4343400"/>
            <a:ext cx="50292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1" lang="zh-CN" altLang="en-US"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单击此处编辑母版文本样式</a:t>
            </a:r>
            <a:endParaRPr kumimoji="1" lang="zh-CN" altLang="en-US"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1" lang="zh-CN" altLang="en-US"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第二级</a:t>
            </a:r>
            <a:endParaRPr kumimoji="1" lang="zh-CN" altLang="en-US"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1" lang="zh-CN" altLang="en-US"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第三级</a:t>
            </a:r>
            <a:endParaRPr kumimoji="1" lang="zh-CN" altLang="en-US"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1" lang="zh-CN" altLang="en-US"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第四级</a:t>
            </a:r>
            <a:endParaRPr kumimoji="1" lang="zh-CN" altLang="en-US"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1" lang="zh-CN" altLang="en-US"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第五级</a:t>
            </a:r>
            <a:endParaRPr kumimoji="1" lang="zh-CN" altLang="en-US"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7174" name="Rectangle 6"/>
          <p:cNvSpPr>
            <a:spLocks noGrp="1" noChangeArrowheads="1"/>
          </p:cNvSpPr>
          <p:nvPr>
            <p:ph type="ftr" sz="quarter" idx="4"/>
          </p:nvPr>
        </p:nvSpPr>
        <p:spPr bwMode="auto">
          <a:xfrm>
            <a:off x="0" y="8686800"/>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ea typeface="宋体" panose="02010600030101010101" pitchFamily="2" charset="-122"/>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2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w="9525">
            <a:noFill/>
            <a:miter lim="800000"/>
          </a:ln>
          <a:effectLst/>
        </p:spPr>
        <p:txBody>
          <a:bodyPr vert="horz" wrap="square" lIns="91440" tIns="45720" rIns="91440" bIns="45720" numCol="1" anchor="b" anchorCtr="0" compatLnSpc="1"/>
          <a:lstStyle>
            <a:lvl1pPr algn="r">
              <a:defRPr sz="1200">
                <a:ea typeface="宋体" panose="02010600030101010101" pitchFamily="2" charset="-122"/>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D798C2A7-ECE0-452E-93A6-04CAC326DD6D}" type="slidenum">
              <a:rPr kumimoji="1" lang="en-US" altLang="zh-CN"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fld>
            <a:endParaRPr kumimoji="1" lang="en-US" altLang="zh-CN" sz="12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2.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3.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4.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5.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3009" name="Rectangle 7"/>
          <p:cNvSpPr txBox="1">
            <a:spLocks noGrp="1"/>
          </p:cNvSpPr>
          <p:nvPr>
            <p:ph type="sldNum" sz="quarter"/>
          </p:nvPr>
        </p:nvSpPr>
        <p:spPr>
          <a:xfrm>
            <a:off x="3886200" y="8686800"/>
            <a:ext cx="2971800" cy="457200"/>
          </a:xfrm>
          <a:prstGeom prst="rect">
            <a:avLst/>
          </a:prstGeom>
          <a:noFill/>
          <a:ln w="9525">
            <a:noFill/>
          </a:ln>
        </p:spPr>
        <p:txBody>
          <a:bodyPr vert="horz" wrap="square" lIns="91440" tIns="45720" rIns="91440" bIns="45720" anchor="b" anchorCtr="0"/>
          <a:p>
            <a:pPr lvl="0" algn="r" eaLnBrk="1" hangingPunct="1"/>
            <a:fld id="{9A0DB2DC-4C9A-4742-B13C-FB6460FD3503}" type="slidenum">
              <a:rPr lang="en-US" altLang="zh-CN" sz="1200" dirty="0"/>
            </a:fld>
            <a:endParaRPr lang="en-US" altLang="zh-CN" sz="1200" dirty="0"/>
          </a:p>
        </p:txBody>
      </p:sp>
      <p:sp>
        <p:nvSpPr>
          <p:cNvPr id="43010" name="Rectangle 2"/>
          <p:cNvSpPr>
            <a:spLocks noTextEdit="1"/>
          </p:cNvSpPr>
          <p:nvPr>
            <p:ph type="sldImg"/>
          </p:nvPr>
        </p:nvSpPr>
        <p:spPr>
          <a:solidFill>
            <a:srgbClr val="FFFFFF"/>
          </a:solidFill>
          <a:ln/>
        </p:spPr>
      </p:sp>
      <p:sp>
        <p:nvSpPr>
          <p:cNvPr id="43011" name="Rectangle 3"/>
          <p:cNvSpPr/>
          <p:nvPr>
            <p:ph type="body"/>
          </p:nvPr>
        </p:nvSpPr>
        <p:spPr>
          <a:solidFill>
            <a:srgbClr val="FFFFFF"/>
          </a:solidFill>
          <a:ln>
            <a:solidFill>
              <a:srgbClr val="000000"/>
            </a:solidFill>
            <a:miter/>
          </a:ln>
        </p:spPr>
        <p:txBody>
          <a:bodyPr wrap="square" lIns="91440" tIns="45720" rIns="91440" bIns="45720" anchor="t" anchorCtr="0"/>
          <a:p>
            <a:pPr lvl="0" eaLnBrk="1" hangingPunct="1"/>
            <a:endParaRPr lang="zh-CN" altLang="zh-CN"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7" name="Rectangle 7"/>
          <p:cNvSpPr txBox="1">
            <a:spLocks noGrp="1"/>
          </p:cNvSpPr>
          <p:nvPr>
            <p:ph type="sldNum" sz="quarter"/>
          </p:nvPr>
        </p:nvSpPr>
        <p:spPr>
          <a:xfrm>
            <a:off x="3886200" y="8686800"/>
            <a:ext cx="2971800" cy="457200"/>
          </a:xfrm>
          <a:prstGeom prst="rect">
            <a:avLst/>
          </a:prstGeom>
          <a:noFill/>
          <a:ln w="9525">
            <a:noFill/>
          </a:ln>
        </p:spPr>
        <p:txBody>
          <a:bodyPr vert="horz" wrap="square" lIns="91440" tIns="45720" rIns="91440" bIns="45720" anchor="b" anchorCtr="0"/>
          <a:p>
            <a:pPr lvl="0" algn="r" eaLnBrk="1" hangingPunct="1"/>
            <a:fld id="{9A0DB2DC-4C9A-4742-B13C-FB6460FD3503}" type="slidenum">
              <a:rPr lang="en-US" altLang="zh-CN" sz="1200" dirty="0"/>
            </a:fld>
            <a:endParaRPr lang="en-US" altLang="zh-CN" sz="1200" dirty="0"/>
          </a:p>
        </p:txBody>
      </p:sp>
      <p:sp>
        <p:nvSpPr>
          <p:cNvPr id="45058" name="Rectangle 2"/>
          <p:cNvSpPr>
            <a:spLocks noTextEdit="1"/>
          </p:cNvSpPr>
          <p:nvPr>
            <p:ph type="sldImg"/>
          </p:nvPr>
        </p:nvSpPr>
        <p:spPr>
          <a:solidFill>
            <a:srgbClr val="FFFFFF"/>
          </a:solidFill>
          <a:ln/>
        </p:spPr>
      </p:sp>
      <p:sp>
        <p:nvSpPr>
          <p:cNvPr id="45059" name="Rectangle 3"/>
          <p:cNvSpPr/>
          <p:nvPr>
            <p:ph type="body"/>
          </p:nvPr>
        </p:nvSpPr>
        <p:spPr>
          <a:solidFill>
            <a:srgbClr val="FFFFFF"/>
          </a:solidFill>
          <a:ln>
            <a:solidFill>
              <a:srgbClr val="000000"/>
            </a:solidFill>
            <a:miter/>
          </a:ln>
        </p:spPr>
        <p:txBody>
          <a:bodyPr wrap="square" lIns="91440" tIns="45720" rIns="91440" bIns="45720" anchor="t" anchorCtr="0"/>
          <a:p>
            <a:pPr lvl="0" eaLnBrk="1" hangingPunct="1"/>
            <a:endParaRPr lang="zh-CN" altLang="zh-CN"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5" name="Rectangle 7"/>
          <p:cNvSpPr txBox="1">
            <a:spLocks noGrp="1"/>
          </p:cNvSpPr>
          <p:nvPr>
            <p:ph type="sldNum" sz="quarter"/>
          </p:nvPr>
        </p:nvSpPr>
        <p:spPr>
          <a:xfrm>
            <a:off x="3886200" y="8686800"/>
            <a:ext cx="2971800" cy="457200"/>
          </a:xfrm>
          <a:prstGeom prst="rect">
            <a:avLst/>
          </a:prstGeom>
          <a:noFill/>
          <a:ln w="9525">
            <a:noFill/>
          </a:ln>
        </p:spPr>
        <p:txBody>
          <a:bodyPr vert="horz" wrap="square" lIns="91440" tIns="45720" rIns="91440" bIns="45720" anchor="b" anchorCtr="0"/>
          <a:p>
            <a:pPr lvl="0" algn="r" eaLnBrk="1" hangingPunct="1"/>
            <a:fld id="{9A0DB2DC-4C9A-4742-B13C-FB6460FD3503}" type="slidenum">
              <a:rPr lang="en-US" altLang="zh-CN" sz="1200" dirty="0"/>
            </a:fld>
            <a:endParaRPr lang="en-US" altLang="zh-CN" sz="1200" dirty="0"/>
          </a:p>
        </p:txBody>
      </p:sp>
      <p:sp>
        <p:nvSpPr>
          <p:cNvPr id="47106" name="Rectangle 2"/>
          <p:cNvSpPr>
            <a:spLocks noTextEdit="1"/>
          </p:cNvSpPr>
          <p:nvPr>
            <p:ph type="sldImg"/>
          </p:nvPr>
        </p:nvSpPr>
        <p:spPr>
          <a:solidFill>
            <a:srgbClr val="FFFFFF"/>
          </a:solidFill>
          <a:ln/>
        </p:spPr>
      </p:sp>
      <p:sp>
        <p:nvSpPr>
          <p:cNvPr id="47107" name="Rectangle 3"/>
          <p:cNvSpPr/>
          <p:nvPr>
            <p:ph type="body"/>
          </p:nvPr>
        </p:nvSpPr>
        <p:spPr>
          <a:solidFill>
            <a:srgbClr val="FFFFFF"/>
          </a:solidFill>
          <a:ln>
            <a:solidFill>
              <a:srgbClr val="000000"/>
            </a:solidFill>
            <a:miter/>
          </a:ln>
        </p:spPr>
        <p:txBody>
          <a:bodyPr wrap="square" lIns="91440" tIns="45720" rIns="91440" bIns="45720" anchor="t" anchorCtr="0"/>
          <a:p>
            <a:pPr lvl="0" eaLnBrk="1" hangingPunct="1"/>
            <a:endParaRPr lang="zh-CN" altLang="zh-CN"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3" name="Rectangle 7"/>
          <p:cNvSpPr txBox="1">
            <a:spLocks noGrp="1"/>
          </p:cNvSpPr>
          <p:nvPr>
            <p:ph type="sldNum" sz="quarter"/>
          </p:nvPr>
        </p:nvSpPr>
        <p:spPr>
          <a:xfrm>
            <a:off x="3886200" y="8686800"/>
            <a:ext cx="2971800" cy="457200"/>
          </a:xfrm>
          <a:prstGeom prst="rect">
            <a:avLst/>
          </a:prstGeom>
          <a:noFill/>
          <a:ln w="9525">
            <a:noFill/>
          </a:ln>
        </p:spPr>
        <p:txBody>
          <a:bodyPr vert="horz" wrap="square" lIns="91440" tIns="45720" rIns="91440" bIns="45720" anchor="b" anchorCtr="0"/>
          <a:p>
            <a:pPr lvl="0" algn="r" eaLnBrk="1" hangingPunct="1"/>
            <a:fld id="{9A0DB2DC-4C9A-4742-B13C-FB6460FD3503}" type="slidenum">
              <a:rPr lang="en-US" altLang="zh-CN" sz="1200" dirty="0"/>
            </a:fld>
            <a:endParaRPr lang="en-US" altLang="zh-CN" sz="1200" dirty="0"/>
          </a:p>
        </p:txBody>
      </p:sp>
      <p:sp>
        <p:nvSpPr>
          <p:cNvPr id="49154" name="Rectangle 2"/>
          <p:cNvSpPr>
            <a:spLocks noTextEdit="1"/>
          </p:cNvSpPr>
          <p:nvPr>
            <p:ph type="sldImg"/>
          </p:nvPr>
        </p:nvSpPr>
        <p:spPr>
          <a:solidFill>
            <a:srgbClr val="FFFFFF"/>
          </a:solidFill>
          <a:ln/>
        </p:spPr>
      </p:sp>
      <p:sp>
        <p:nvSpPr>
          <p:cNvPr id="49155" name="Rectangle 3"/>
          <p:cNvSpPr/>
          <p:nvPr>
            <p:ph type="body"/>
          </p:nvPr>
        </p:nvSpPr>
        <p:spPr>
          <a:solidFill>
            <a:srgbClr val="FFFFFF"/>
          </a:solidFill>
          <a:ln>
            <a:solidFill>
              <a:srgbClr val="000000"/>
            </a:solidFill>
            <a:miter/>
          </a:ln>
        </p:spPr>
        <p:txBody>
          <a:bodyPr wrap="square" lIns="91440" tIns="45720" rIns="91440" bIns="45720" anchor="t" anchorCtr="0"/>
          <a:p>
            <a:pPr lvl="0" eaLnBrk="1" hangingPunct="1"/>
            <a:endParaRPr lang="zh-CN" altLang="zh-CN"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1" name="Rectangle 7"/>
          <p:cNvSpPr txBox="1">
            <a:spLocks noGrp="1"/>
          </p:cNvSpPr>
          <p:nvPr>
            <p:ph type="sldNum" sz="quarter"/>
          </p:nvPr>
        </p:nvSpPr>
        <p:spPr>
          <a:xfrm>
            <a:off x="3886200" y="8686800"/>
            <a:ext cx="2971800" cy="457200"/>
          </a:xfrm>
          <a:prstGeom prst="rect">
            <a:avLst/>
          </a:prstGeom>
          <a:noFill/>
          <a:ln w="9525">
            <a:noFill/>
          </a:ln>
        </p:spPr>
        <p:txBody>
          <a:bodyPr vert="horz" wrap="square" lIns="91440" tIns="45720" rIns="91440" bIns="45720" anchor="b" anchorCtr="0"/>
          <a:p>
            <a:pPr lvl="0" algn="r" eaLnBrk="1" hangingPunct="1"/>
            <a:fld id="{9A0DB2DC-4C9A-4742-B13C-FB6460FD3503}" type="slidenum">
              <a:rPr lang="en-US" altLang="zh-CN" sz="1200" dirty="0"/>
            </a:fld>
            <a:endParaRPr lang="en-US" altLang="zh-CN" sz="1200" dirty="0"/>
          </a:p>
        </p:txBody>
      </p:sp>
      <p:sp>
        <p:nvSpPr>
          <p:cNvPr id="51202" name="Rectangle 2"/>
          <p:cNvSpPr>
            <a:spLocks noTextEdit="1"/>
          </p:cNvSpPr>
          <p:nvPr>
            <p:ph type="sldImg"/>
          </p:nvPr>
        </p:nvSpPr>
        <p:spPr>
          <a:solidFill>
            <a:srgbClr val="FFFFFF"/>
          </a:solidFill>
          <a:ln/>
        </p:spPr>
      </p:sp>
      <p:sp>
        <p:nvSpPr>
          <p:cNvPr id="51203" name="Rectangle 3"/>
          <p:cNvSpPr/>
          <p:nvPr>
            <p:ph type="body"/>
          </p:nvPr>
        </p:nvSpPr>
        <p:spPr>
          <a:solidFill>
            <a:srgbClr val="FFFFFF"/>
          </a:solidFill>
          <a:ln>
            <a:solidFill>
              <a:srgbClr val="000000"/>
            </a:solidFill>
            <a:miter/>
          </a:ln>
        </p:spPr>
        <p:txBody>
          <a:bodyPr wrap="square" lIns="91440" tIns="45720" rIns="91440" bIns="45720" anchor="t" anchorCtr="0"/>
          <a:p>
            <a:pPr lvl="0" eaLnBrk="1" hangingPunct="1"/>
            <a:endParaRPr lang="zh-CN" altLang="zh-CN"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3249" name="Rectangle 7"/>
          <p:cNvSpPr txBox="1">
            <a:spLocks noGrp="1"/>
          </p:cNvSpPr>
          <p:nvPr>
            <p:ph type="sldNum" sz="quarter"/>
          </p:nvPr>
        </p:nvSpPr>
        <p:spPr>
          <a:xfrm>
            <a:off x="3886200" y="8686800"/>
            <a:ext cx="2971800" cy="457200"/>
          </a:xfrm>
          <a:prstGeom prst="rect">
            <a:avLst/>
          </a:prstGeom>
          <a:noFill/>
          <a:ln w="9525">
            <a:noFill/>
          </a:ln>
        </p:spPr>
        <p:txBody>
          <a:bodyPr vert="horz" wrap="square" lIns="91440" tIns="45720" rIns="91440" bIns="45720" anchor="b" anchorCtr="0"/>
          <a:p>
            <a:pPr lvl="0" algn="r" eaLnBrk="1" hangingPunct="1"/>
            <a:fld id="{9A0DB2DC-4C9A-4742-B13C-FB6460FD3503}" type="slidenum">
              <a:rPr lang="en-US" altLang="zh-CN" sz="1200" dirty="0"/>
            </a:fld>
            <a:endParaRPr lang="en-US" altLang="zh-CN" sz="1200" dirty="0"/>
          </a:p>
        </p:txBody>
      </p:sp>
      <p:sp>
        <p:nvSpPr>
          <p:cNvPr id="53250" name="Rectangle 2"/>
          <p:cNvSpPr>
            <a:spLocks noTextEdit="1"/>
          </p:cNvSpPr>
          <p:nvPr>
            <p:ph type="sldImg"/>
          </p:nvPr>
        </p:nvSpPr>
        <p:spPr>
          <a:solidFill>
            <a:srgbClr val="FFFFFF"/>
          </a:solidFill>
          <a:ln/>
        </p:spPr>
      </p:sp>
      <p:sp>
        <p:nvSpPr>
          <p:cNvPr id="53251" name="Rectangle 3"/>
          <p:cNvSpPr/>
          <p:nvPr>
            <p:ph type="body"/>
          </p:nvPr>
        </p:nvSpPr>
        <p:spPr>
          <a:solidFill>
            <a:srgbClr val="FFFFFF"/>
          </a:solidFill>
          <a:ln>
            <a:solidFill>
              <a:srgbClr val="000000"/>
            </a:solidFill>
            <a:miter/>
          </a:ln>
        </p:spPr>
        <p:txBody>
          <a:bodyPr wrap="square" lIns="91440" tIns="45720" rIns="91440" bIns="45720" anchor="t" anchorCtr="0"/>
          <a:p>
            <a:pPr lvl="0" eaLnBrk="1" hangingPunct="1"/>
            <a:endParaRPr lang="zh-CN" altLang="zh-CN"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7" name="Rectangle 7"/>
          <p:cNvSpPr txBox="1">
            <a:spLocks noGrp="1"/>
          </p:cNvSpPr>
          <p:nvPr>
            <p:ph type="sldNum" sz="quarter"/>
          </p:nvPr>
        </p:nvSpPr>
        <p:spPr>
          <a:xfrm>
            <a:off x="3886200" y="8686800"/>
            <a:ext cx="2971800" cy="457200"/>
          </a:xfrm>
          <a:prstGeom prst="rect">
            <a:avLst/>
          </a:prstGeom>
          <a:noFill/>
          <a:ln w="9525">
            <a:noFill/>
          </a:ln>
        </p:spPr>
        <p:txBody>
          <a:bodyPr vert="horz" wrap="square" lIns="91440" tIns="45720" rIns="91440" bIns="45720" anchor="b" anchorCtr="0"/>
          <a:p>
            <a:pPr lvl="0" algn="r" eaLnBrk="1" hangingPunct="1"/>
            <a:fld id="{9A0DB2DC-4C9A-4742-B13C-FB6460FD3503}" type="slidenum">
              <a:rPr lang="en-US" altLang="zh-CN" sz="1200" dirty="0"/>
            </a:fld>
            <a:endParaRPr lang="en-US" altLang="zh-CN" sz="1200" dirty="0"/>
          </a:p>
        </p:txBody>
      </p:sp>
      <p:sp>
        <p:nvSpPr>
          <p:cNvPr id="55298" name="Rectangle 2"/>
          <p:cNvSpPr>
            <a:spLocks noTextEdit="1"/>
          </p:cNvSpPr>
          <p:nvPr>
            <p:ph type="sldImg"/>
          </p:nvPr>
        </p:nvSpPr>
        <p:spPr>
          <a:solidFill>
            <a:srgbClr val="FFFFFF"/>
          </a:solidFill>
          <a:ln/>
        </p:spPr>
      </p:sp>
      <p:sp>
        <p:nvSpPr>
          <p:cNvPr id="55299" name="Rectangle 3"/>
          <p:cNvSpPr/>
          <p:nvPr>
            <p:ph type="body"/>
          </p:nvPr>
        </p:nvSpPr>
        <p:spPr>
          <a:solidFill>
            <a:srgbClr val="FFFFFF"/>
          </a:solidFill>
          <a:ln>
            <a:solidFill>
              <a:srgbClr val="000000"/>
            </a:solidFill>
            <a:miter/>
          </a:ln>
        </p:spPr>
        <p:txBody>
          <a:bodyPr wrap="square" lIns="91440" tIns="45720" rIns="91440" bIns="45720" anchor="t" anchorCtr="0"/>
          <a:p>
            <a:pPr lvl="0" eaLnBrk="1" hangingPunct="1"/>
            <a:endParaRPr lang="zh-CN" altLang="zh-CN"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5" name="Rectangle 7"/>
          <p:cNvSpPr txBox="1">
            <a:spLocks noGrp="1"/>
          </p:cNvSpPr>
          <p:nvPr>
            <p:ph type="sldNum" sz="quarter"/>
          </p:nvPr>
        </p:nvSpPr>
        <p:spPr>
          <a:xfrm>
            <a:off x="3886200" y="8686800"/>
            <a:ext cx="2971800" cy="457200"/>
          </a:xfrm>
          <a:prstGeom prst="rect">
            <a:avLst/>
          </a:prstGeom>
          <a:noFill/>
          <a:ln w="9525">
            <a:noFill/>
          </a:ln>
        </p:spPr>
        <p:txBody>
          <a:bodyPr vert="horz" wrap="square" lIns="91440" tIns="45720" rIns="91440" bIns="45720" anchor="b" anchorCtr="0"/>
          <a:p>
            <a:pPr lvl="0" algn="r" eaLnBrk="1" hangingPunct="1"/>
            <a:fld id="{9A0DB2DC-4C9A-4742-B13C-FB6460FD3503}" type="slidenum">
              <a:rPr lang="en-US" altLang="zh-CN" sz="1200" dirty="0"/>
            </a:fld>
            <a:endParaRPr lang="en-US" altLang="zh-CN" sz="1200" dirty="0"/>
          </a:p>
        </p:txBody>
      </p:sp>
      <p:sp>
        <p:nvSpPr>
          <p:cNvPr id="57346" name="Rectangle 2"/>
          <p:cNvSpPr>
            <a:spLocks noTextEdit="1"/>
          </p:cNvSpPr>
          <p:nvPr>
            <p:ph type="sldImg"/>
          </p:nvPr>
        </p:nvSpPr>
        <p:spPr>
          <a:solidFill>
            <a:srgbClr val="FFFFFF"/>
          </a:solidFill>
          <a:ln/>
        </p:spPr>
      </p:sp>
      <p:sp>
        <p:nvSpPr>
          <p:cNvPr id="57347" name="Rectangle 3"/>
          <p:cNvSpPr/>
          <p:nvPr>
            <p:ph type="body"/>
          </p:nvPr>
        </p:nvSpPr>
        <p:spPr>
          <a:solidFill>
            <a:srgbClr val="FFFFFF"/>
          </a:solidFill>
          <a:ln>
            <a:solidFill>
              <a:srgbClr val="000000"/>
            </a:solidFill>
            <a:miter/>
          </a:ln>
        </p:spPr>
        <p:txBody>
          <a:bodyPr wrap="square" lIns="91440" tIns="45720" rIns="91440" bIns="45720" anchor="t" anchorCtr="0"/>
          <a:p>
            <a:pPr lvl="0" eaLnBrk="1" hangingPunct="1"/>
            <a:endParaRPr lang="zh-CN" altLang="zh-CN"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a:prstGeom prst="rect">
            <a:avLst/>
          </a:prstGeom>
        </p:spPr>
        <p:txBody>
          <a:body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zh-CN" altLang="en-US" strike="noStrike" noProof="1" smtClean="0"/>
              <a:t>单击此处编辑母版副标题样式</a:t>
            </a:r>
            <a:endParaRPr lang="zh-CN" altLang="en-US" strike="noStrike" noProof="1"/>
          </a:p>
        </p:txBody>
      </p:sp>
      <p:sp>
        <p:nvSpPr>
          <p:cNvPr id="4" name="灯片编号占位符 3"/>
          <p:cNvSpPr>
            <a:spLocks noGrp="1"/>
          </p:cNvSpPr>
          <p:nvPr>
            <p:ph type="sldNum" sz="quarter"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a:t>
            </a:r>
            <a:fld id="{D5A0E8B2-EC7A-430B-92B1-8E16F44A1839}" type="slidenum">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fld>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页</a:t>
            </a:r>
            <a:endPar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5" name="日期占位符 4"/>
          <p:cNvSpPr>
            <a:spLocks noGrp="1"/>
          </p:cNvSpPr>
          <p:nvPr>
            <p:ph type="dt" sz="half"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transition>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1600200"/>
            <a:ext cx="8229600" cy="4525963"/>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灯片编号占位符 3"/>
          <p:cNvSpPr>
            <a:spLocks noGrp="1"/>
          </p:cNvSpPr>
          <p:nvPr>
            <p:ph type="sldNum" sz="quarter"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a:t>
            </a:r>
            <a:fld id="{D5A0E8B2-EC7A-430B-92B1-8E16F44A1839}" type="slidenum">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fld>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页</a:t>
            </a:r>
            <a:endPar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5" name="日期占位符 4"/>
          <p:cNvSpPr>
            <a:spLocks noGrp="1"/>
          </p:cNvSpPr>
          <p:nvPr>
            <p:ph type="dt" sz="half"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transition>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a:prstGeom prst="rect">
            <a:avLst/>
          </a:prstGeo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19800" cy="5851525"/>
          </a:xfrm>
          <a:prstGeom prst="rect">
            <a:avLst/>
          </a:prstGeo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灯片编号占位符 3"/>
          <p:cNvSpPr>
            <a:spLocks noGrp="1"/>
          </p:cNvSpPr>
          <p:nvPr>
            <p:ph type="sldNum" sz="quarter"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a:t>
            </a:r>
            <a:fld id="{D5A0E8B2-EC7A-430B-92B1-8E16F44A1839}" type="slidenum">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fld>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页</a:t>
            </a:r>
            <a:endPar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5" name="日期占位符 4"/>
          <p:cNvSpPr>
            <a:spLocks noGrp="1"/>
          </p:cNvSpPr>
          <p:nvPr>
            <p:ph type="dt" sz="half"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transition>
    <p:pull/>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274638"/>
            <a:ext cx="8229600" cy="5851525"/>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3" name="灯片编号占位符 2"/>
          <p:cNvSpPr>
            <a:spLocks noGrp="1"/>
          </p:cNvSpPr>
          <p:nvPr>
            <p:ph type="sldNum" sz="quarter"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a:t>
            </a:r>
            <a:fld id="{D5A0E8B2-EC7A-430B-92B1-8E16F44A1839}" type="slidenum">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fld>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页</a:t>
            </a:r>
            <a:endPar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 name="日期占位符 3"/>
          <p:cNvSpPr>
            <a:spLocks noGrp="1"/>
          </p:cNvSpPr>
          <p:nvPr>
            <p:ph type="dt" sz="half"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transition>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457200" y="1600200"/>
            <a:ext cx="8229600" cy="4525963"/>
          </a:xfrm>
          <a:prstGeom prst="rect">
            <a:avLst/>
          </a:prstGeo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灯片编号占位符 3"/>
          <p:cNvSpPr>
            <a:spLocks noGrp="1"/>
          </p:cNvSpPr>
          <p:nvPr>
            <p:ph type="sldNum" sz="quarter"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a:t>
            </a:r>
            <a:fld id="{D5A0E8B2-EC7A-430B-92B1-8E16F44A1839}" type="slidenum">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fld>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页</a:t>
            </a:r>
            <a:endPar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5" name="日期占位符 4"/>
          <p:cNvSpPr>
            <a:spLocks noGrp="1"/>
          </p:cNvSpPr>
          <p:nvPr>
            <p:ph type="dt" sz="half"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transition>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a:prstGeom prst="rect">
            <a:avLst/>
          </a:prstGeom>
        </p:spPr>
        <p:txBody>
          <a:bodyPr anchor="t"/>
          <a:lstStyle>
            <a:lvl1pPr algn="l">
              <a:defRPr sz="4000" b="1" cap="all"/>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zh-CN" altLang="en-US" strike="noStrike" noProof="1" smtClean="0"/>
              <a:t>单击此处编辑母版文本样式</a:t>
            </a:r>
            <a:endParaRPr lang="zh-CN" altLang="en-US" strike="noStrike" noProof="1" smtClean="0"/>
          </a:p>
        </p:txBody>
      </p:sp>
      <p:sp>
        <p:nvSpPr>
          <p:cNvPr id="4" name="灯片编号占位符 3"/>
          <p:cNvSpPr>
            <a:spLocks noGrp="1"/>
          </p:cNvSpPr>
          <p:nvPr>
            <p:ph type="sldNum" sz="quarter"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a:t>
            </a:r>
            <a:fld id="{D5A0E8B2-EC7A-430B-92B1-8E16F44A1839}" type="slidenum">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fld>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页</a:t>
            </a:r>
            <a:endPar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5" name="日期占位符 4"/>
          <p:cNvSpPr>
            <a:spLocks noGrp="1"/>
          </p:cNvSpPr>
          <p:nvPr>
            <p:ph type="dt" sz="half"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transition>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灯片编号占位符 4"/>
          <p:cNvSpPr>
            <a:spLocks noGrp="1"/>
          </p:cNvSpPr>
          <p:nvPr>
            <p:ph type="sldNum" sz="quarter"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a:t>
            </a:r>
            <a:fld id="{D5A0E8B2-EC7A-430B-92B1-8E16F44A1839}" type="slidenum">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fld>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页</a:t>
            </a:r>
            <a:endPar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6" name="日期占位符 5"/>
          <p:cNvSpPr>
            <a:spLocks noGrp="1"/>
          </p:cNvSpPr>
          <p:nvPr>
            <p:ph type="dt" sz="half"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transition>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灯片编号占位符 6"/>
          <p:cNvSpPr>
            <a:spLocks noGrp="1"/>
          </p:cNvSpPr>
          <p:nvPr>
            <p:ph type="sldNum" sz="quarter"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a:t>
            </a:r>
            <a:fld id="{D5A0E8B2-EC7A-430B-92B1-8E16F44A1839}" type="slidenum">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fld>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页</a:t>
            </a:r>
            <a:endPar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8" name="日期占位符 7"/>
          <p:cNvSpPr>
            <a:spLocks noGrp="1"/>
          </p:cNvSpPr>
          <p:nvPr>
            <p:ph type="dt" sz="half"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transition>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pPr fontAlgn="base"/>
            <a:r>
              <a:rPr lang="zh-CN" altLang="en-US" strike="noStrike" noProof="1" smtClean="0"/>
              <a:t>单击此处编辑母版标题样式</a:t>
            </a:r>
            <a:endParaRPr lang="zh-CN" altLang="en-US" strike="noStrike" noProof="1"/>
          </a:p>
        </p:txBody>
      </p:sp>
      <p:sp>
        <p:nvSpPr>
          <p:cNvPr id="3" name="灯片编号占位符 2"/>
          <p:cNvSpPr>
            <a:spLocks noGrp="1"/>
          </p:cNvSpPr>
          <p:nvPr>
            <p:ph type="sldNum" sz="quarter"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a:t>
            </a:r>
            <a:fld id="{D5A0E8B2-EC7A-430B-92B1-8E16F44A1839}" type="slidenum">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fld>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页</a:t>
            </a:r>
            <a:endPar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4" name="日期占位符 3"/>
          <p:cNvSpPr>
            <a:spLocks noGrp="1"/>
          </p:cNvSpPr>
          <p:nvPr>
            <p:ph type="dt" sz="half"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transition>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a:t>
            </a:r>
            <a:fld id="{D5A0E8B2-EC7A-430B-92B1-8E16F44A1839}" type="slidenum">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fld>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页</a:t>
            </a:r>
            <a:endPar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3" name="日期占位符 2"/>
          <p:cNvSpPr>
            <a:spLocks noGrp="1"/>
          </p:cNvSpPr>
          <p:nvPr>
            <p:ph type="dt" sz="half"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transition>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灯片编号占位符 4"/>
          <p:cNvSpPr>
            <a:spLocks noGrp="1"/>
          </p:cNvSpPr>
          <p:nvPr>
            <p:ph type="sldNum" sz="quarter"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a:t>
            </a:r>
            <a:fld id="{D5A0E8B2-EC7A-430B-92B1-8E16F44A1839}" type="slidenum">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fld>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页</a:t>
            </a:r>
            <a:endPar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6" name="日期占位符 5"/>
          <p:cNvSpPr>
            <a:spLocks noGrp="1"/>
          </p:cNvSpPr>
          <p:nvPr>
            <p:ph type="dt" sz="half"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transition>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a:prstGeom prst="rect">
            <a:avLst/>
          </a:prstGeom>
        </p:spPr>
        <p:txBody>
          <a:bodyPr anchor="b"/>
          <a:lstStyle>
            <a:lvl1pPr algn="l">
              <a:defRPr sz="2000" b="1"/>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1"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zh-CN" altLang="en-US" strike="noStrike" noProof="1" smtClean="0"/>
              <a:t>单击此处编辑母版文本样式</a:t>
            </a:r>
            <a:endParaRPr lang="zh-CN" altLang="en-US" strike="noStrike" noProof="1" smtClean="0"/>
          </a:p>
        </p:txBody>
      </p:sp>
      <p:sp>
        <p:nvSpPr>
          <p:cNvPr id="5" name="灯片编号占位符 4"/>
          <p:cNvSpPr>
            <a:spLocks noGrp="1"/>
          </p:cNvSpPr>
          <p:nvPr>
            <p:ph type="sldNum" sz="quarter" idx="10"/>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a:t>
            </a:r>
            <a:fld id="{D5A0E8B2-EC7A-430B-92B1-8E16F44A1839}" type="slidenum">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fld>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页</a:t>
            </a:r>
            <a:endPar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6" name="日期占位符 5"/>
          <p:cNvSpPr>
            <a:spLocks noGrp="1"/>
          </p:cNvSpPr>
          <p:nvPr>
            <p:ph type="dt" sz="half" idx="11"/>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Ovr>
    <a:masterClrMapping/>
  </p:clrMapOvr>
  <p:transition>
    <p:pull/>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Line 9"/>
          <p:cNvSpPr/>
          <p:nvPr userDrawn="1"/>
        </p:nvSpPr>
        <p:spPr>
          <a:xfrm>
            <a:off x="8382000" y="533400"/>
            <a:ext cx="533400" cy="0"/>
          </a:xfrm>
          <a:prstGeom prst="line">
            <a:avLst/>
          </a:prstGeom>
          <a:ln w="28575" cap="flat" cmpd="sng">
            <a:solidFill>
              <a:schemeClr val="tx1"/>
            </a:solidFill>
            <a:prstDash val="solid"/>
            <a:round/>
            <a:headEnd type="none" w="med" len="med"/>
            <a:tailEnd type="none" w="med" len="med"/>
          </a:ln>
        </p:spPr>
      </p:sp>
      <p:sp>
        <p:nvSpPr>
          <p:cNvPr id="1027" name="Line 10"/>
          <p:cNvSpPr/>
          <p:nvPr userDrawn="1"/>
        </p:nvSpPr>
        <p:spPr>
          <a:xfrm>
            <a:off x="304800" y="533400"/>
            <a:ext cx="0" cy="5791200"/>
          </a:xfrm>
          <a:prstGeom prst="line">
            <a:avLst/>
          </a:prstGeom>
          <a:ln w="28575" cap="flat" cmpd="sng">
            <a:solidFill>
              <a:schemeClr val="tx1"/>
            </a:solidFill>
            <a:prstDash val="solid"/>
            <a:round/>
            <a:headEnd type="none" w="med" len="med"/>
            <a:tailEnd type="none" w="med" len="med"/>
          </a:ln>
        </p:spPr>
      </p:sp>
      <p:sp>
        <p:nvSpPr>
          <p:cNvPr id="1028" name="Line 11"/>
          <p:cNvSpPr/>
          <p:nvPr userDrawn="1"/>
        </p:nvSpPr>
        <p:spPr>
          <a:xfrm>
            <a:off x="8915400" y="533400"/>
            <a:ext cx="0" cy="5791200"/>
          </a:xfrm>
          <a:prstGeom prst="line">
            <a:avLst/>
          </a:prstGeom>
          <a:ln w="28575" cap="flat" cmpd="sng">
            <a:solidFill>
              <a:schemeClr val="tx1"/>
            </a:solidFill>
            <a:prstDash val="solid"/>
            <a:round/>
            <a:headEnd type="none" w="med" len="med"/>
            <a:tailEnd type="none" w="med" len="med"/>
          </a:ln>
        </p:spPr>
      </p:sp>
      <p:sp>
        <p:nvSpPr>
          <p:cNvPr id="1029" name="Line 12"/>
          <p:cNvSpPr/>
          <p:nvPr userDrawn="1"/>
        </p:nvSpPr>
        <p:spPr>
          <a:xfrm>
            <a:off x="304800" y="6324600"/>
            <a:ext cx="2438400" cy="0"/>
          </a:xfrm>
          <a:prstGeom prst="line">
            <a:avLst/>
          </a:prstGeom>
          <a:ln w="28575" cap="flat" cmpd="sng">
            <a:solidFill>
              <a:schemeClr val="tx1"/>
            </a:solidFill>
            <a:prstDash val="solid"/>
            <a:round/>
            <a:headEnd type="none" w="med" len="med"/>
            <a:tailEnd type="none" w="med" len="med"/>
          </a:ln>
        </p:spPr>
      </p:sp>
      <p:sp>
        <p:nvSpPr>
          <p:cNvPr id="1030" name="Line 13"/>
          <p:cNvSpPr/>
          <p:nvPr userDrawn="1"/>
        </p:nvSpPr>
        <p:spPr>
          <a:xfrm>
            <a:off x="6172200" y="6324600"/>
            <a:ext cx="2743200" cy="0"/>
          </a:xfrm>
          <a:prstGeom prst="line">
            <a:avLst/>
          </a:prstGeom>
          <a:ln w="28575" cap="flat" cmpd="sng">
            <a:solidFill>
              <a:schemeClr val="tx1"/>
            </a:solidFill>
            <a:prstDash val="solid"/>
            <a:round/>
            <a:headEnd type="none" w="med" len="med"/>
            <a:tailEnd type="none" w="med" len="med"/>
          </a:ln>
        </p:spPr>
      </p:sp>
      <p:sp>
        <p:nvSpPr>
          <p:cNvPr id="1038" name="Text Box 14"/>
          <p:cNvSpPr txBox="1">
            <a:spLocks noChangeArrowheads="1"/>
          </p:cNvSpPr>
          <p:nvPr/>
        </p:nvSpPr>
        <p:spPr bwMode="auto">
          <a:xfrm>
            <a:off x="2743200" y="6172200"/>
            <a:ext cx="3429000" cy="396875"/>
          </a:xfrm>
          <a:prstGeom prst="rect">
            <a:avLst/>
          </a:prstGeom>
          <a:noFill/>
          <a:ln w="9525">
            <a:noFill/>
            <a:miter lim="800000"/>
          </a:ln>
          <a:effectLst/>
        </p:spPr>
        <p:txBody>
          <a:bodyPr>
            <a:spAutoFit/>
          </a:bodyPr>
          <a:lstStyle/>
          <a:p>
            <a:pPr marL="0" marR="0" lvl="0" indent="0" algn="ctr" defTabSz="914400" rtl="0" eaLnBrk="1" fontAlgn="base" latinLnBrk="0" hangingPunct="1">
              <a:lnSpc>
                <a:spcPct val="100000"/>
              </a:lnSpc>
              <a:spcBef>
                <a:spcPct val="50000"/>
              </a:spcBef>
              <a:spcAft>
                <a:spcPct val="0"/>
              </a:spcAft>
              <a:buClrTx/>
              <a:buSzTx/>
              <a:buFontTx/>
              <a:buNone/>
              <a:defRPr/>
            </a:pP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华文中宋" panose="02010600040101010101" pitchFamily="2" charset="-122"/>
                <a:cs typeface="+mn-cs"/>
              </a:rPr>
              <a:t>安 全 评 价 方 法 及 选 择</a:t>
            </a:r>
            <a:endPar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华文中宋" panose="02010600040101010101" pitchFamily="2" charset="-122"/>
              <a:cs typeface="+mn-cs"/>
            </a:endParaRPr>
          </a:p>
        </p:txBody>
      </p:sp>
      <p:sp>
        <p:nvSpPr>
          <p:cNvPr id="1032" name="Line 15"/>
          <p:cNvSpPr/>
          <p:nvPr userDrawn="1"/>
        </p:nvSpPr>
        <p:spPr>
          <a:xfrm>
            <a:off x="2590800" y="533400"/>
            <a:ext cx="5791200" cy="0"/>
          </a:xfrm>
          <a:prstGeom prst="line">
            <a:avLst/>
          </a:prstGeom>
          <a:ln w="28575" cap="flat" cmpd="sng">
            <a:solidFill>
              <a:schemeClr val="tx1"/>
            </a:solidFill>
            <a:prstDash val="solid"/>
            <a:round/>
            <a:headEnd type="none" w="med" len="med"/>
            <a:tailEnd type="none" w="med" len="med"/>
          </a:ln>
        </p:spPr>
      </p:sp>
      <p:sp>
        <p:nvSpPr>
          <p:cNvPr id="1033" name="Line 16"/>
          <p:cNvSpPr/>
          <p:nvPr userDrawn="1"/>
        </p:nvSpPr>
        <p:spPr>
          <a:xfrm>
            <a:off x="8382000" y="533400"/>
            <a:ext cx="533400" cy="0"/>
          </a:xfrm>
          <a:prstGeom prst="line">
            <a:avLst/>
          </a:prstGeom>
          <a:ln w="28575" cap="flat" cmpd="sng">
            <a:solidFill>
              <a:schemeClr val="tx1"/>
            </a:solidFill>
            <a:prstDash val="solid"/>
            <a:round/>
            <a:headEnd type="none" w="med" len="med"/>
            <a:tailEnd type="none" w="med" len="med"/>
          </a:ln>
        </p:spPr>
      </p:sp>
      <p:sp>
        <p:nvSpPr>
          <p:cNvPr id="1044" name="Rectangle 20"/>
          <p:cNvSpPr>
            <a:spLocks noGrp="1" noChangeArrowheads="1"/>
          </p:cNvSpPr>
          <p:nvPr>
            <p:ph type="sldNum" sz="quarter" idx="4"/>
          </p:nvPr>
        </p:nvSpPr>
        <p:spPr bwMode="auto">
          <a:xfrm>
            <a:off x="6934200" y="6400800"/>
            <a:ext cx="1905000" cy="457200"/>
          </a:xfrm>
          <a:prstGeom prst="rect">
            <a:avLst/>
          </a:prstGeom>
          <a:noFill/>
          <a:ln w="9525">
            <a:noFill/>
            <a:miter lim="800000"/>
          </a:ln>
          <a:effectLst/>
        </p:spPr>
        <p:txBody>
          <a:bodyPr vert="horz" wrap="square" lIns="91440" tIns="45720" rIns="91440" bIns="45720" numCol="1" anchor="t" anchorCtr="0" compatLnSpc="1"/>
          <a:lstStyle>
            <a:lvl1pPr algn="r">
              <a:defRPr sz="1400">
                <a:ea typeface="宋体" panose="02010600030101010101" pitchFamily="2" charset="-122"/>
              </a:defRPr>
            </a:lvl1pPr>
          </a:lstStyle>
          <a:p>
            <a:pPr marL="0" marR="0" lvl="0" indent="0" algn="r" defTabSz="914400" rtl="0" eaLnBrk="1" fontAlgn="base" latinLnBrk="0" hangingPunct="1">
              <a:lnSpc>
                <a:spcPct val="100000"/>
              </a:lnSpc>
              <a:spcBef>
                <a:spcPct val="0"/>
              </a:spcBef>
              <a:spcAft>
                <a:spcPct val="0"/>
              </a:spcAft>
              <a:buClrTx/>
              <a:buSzTx/>
              <a:buFontTx/>
              <a:buNone/>
              <a:defRPr/>
            </a:pPr>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第</a:t>
            </a:r>
            <a:fld id="{D5A0E8B2-EC7A-430B-92B1-8E16F44A1839}" type="slidenum">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fld>
            <a:r>
              <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rPr>
              <a:t>页</a:t>
            </a:r>
            <a:endParaRPr kumimoji="1" lang="zh-CN" altLang="en-US" sz="1400" b="0" i="0" u="none" strike="noStrike" kern="1200" cap="none" spc="0" normalizeH="0" baseline="0" noProof="0" smtClean="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1045" name="Rectangle 21"/>
          <p:cNvSpPr>
            <a:spLocks noGrp="1" noChangeArrowheads="1"/>
          </p:cNvSpPr>
          <p:nvPr>
            <p:ph type="dt" sz="half" idx="2"/>
          </p:nvPr>
        </p:nvSpPr>
        <p:spPr bwMode="auto">
          <a:xfrm>
            <a:off x="685800" y="6392863"/>
            <a:ext cx="1905000" cy="457200"/>
          </a:xfrm>
          <a:prstGeom prst="rect">
            <a:avLst/>
          </a:prstGeom>
          <a:noFill/>
          <a:ln w="9525">
            <a:noFill/>
            <a:miter lim="800000"/>
          </a:ln>
          <a:effectLst/>
        </p:spPr>
        <p:txBody>
          <a:bodyPr vert="horz" wrap="square" lIns="91440" tIns="45720" rIns="91440" bIns="45720" numCol="1" anchor="t" anchorCtr="0" compatLnSpc="1"/>
          <a:lstStyle>
            <a:lvl1pPr>
              <a:defRPr sz="1400">
                <a:ea typeface="+mn-ea"/>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CN" sz="14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pull/>
  </p:transition>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2pPr>
      <a:lvl3pPr algn="ctr" rtl="0" eaLnBrk="0" fontAlgn="base" hangingPunct="0">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3pPr>
      <a:lvl4pPr algn="ctr" rtl="0" eaLnBrk="0" fontAlgn="base" hangingPunct="0">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4pPr>
      <a:lvl5pPr algn="ctr" rtl="0" eaLnBrk="0" fontAlgn="base" hangingPunct="0">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5pPr>
      <a:lvl6pPr marL="457200" algn="ctr" rtl="0" fontAlgn="base">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6pPr>
      <a:lvl7pPr marL="914400" algn="ctr" rtl="0" fontAlgn="base">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7pPr>
      <a:lvl8pPr marL="1371600" algn="ctr" rtl="0" fontAlgn="base">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8pPr>
      <a:lvl9pPr marL="1828800" algn="ctr" rtl="0" fontAlgn="base">
        <a:spcBef>
          <a:spcPct val="0"/>
        </a:spcBef>
        <a:spcAft>
          <a:spcPct val="0"/>
        </a:spcAft>
        <a:defRPr kumimoji="1" sz="4400">
          <a:solidFill>
            <a:schemeClr val="tx2"/>
          </a:solidFill>
          <a:latin typeface="Times New Roman" panose="02020603050405020304" pitchFamily="18" charset="0"/>
          <a:ea typeface="宋体" panose="02010600030101010101" pitchFamily="2" charset="-122"/>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wmf"/></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7.xml"/><Relationship Id="rId2" Type="http://schemas.openxmlformats.org/officeDocument/2006/relationships/image" Target="../media/image3.wmf"/><Relationship Id="rId1"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1.xml"/><Relationship Id="rId2" Type="http://schemas.openxmlformats.org/officeDocument/2006/relationships/image" Target="../media/image4.wmf"/><Relationship Id="rId1" Type="http://schemas.openxmlformats.org/officeDocument/2006/relationships/oleObject" Target="../embeddings/oleObject2.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4" Type="http://schemas.openxmlformats.org/officeDocument/2006/relationships/vmlDrawing" Target="../drawings/vmlDrawing3.vml"/><Relationship Id="rId3" Type="http://schemas.openxmlformats.org/officeDocument/2006/relationships/slideLayout" Target="../slideLayouts/slideLayout1.xml"/><Relationship Id="rId2" Type="http://schemas.openxmlformats.org/officeDocument/2006/relationships/image" Target="../media/image5.wmf"/><Relationship Id="rId1" Type="http://schemas.openxmlformats.org/officeDocument/2006/relationships/oleObject" Target="../embeddings/oleObject3.bin"/></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4" Type="http://schemas.openxmlformats.org/officeDocument/2006/relationships/vmlDrawing" Target="../drawings/vmlDrawing4.vml"/><Relationship Id="rId3" Type="http://schemas.openxmlformats.org/officeDocument/2006/relationships/slideLayout" Target="../slideLayouts/slideLayout2.xml"/><Relationship Id="rId2" Type="http://schemas.openxmlformats.org/officeDocument/2006/relationships/image" Target="../media/image6.wmf"/><Relationship Id="rId1" Type="http://schemas.openxmlformats.org/officeDocument/2006/relationships/oleObject" Target="../embeddings/oleObject4.bin"/></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7.wmf"/></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vmlDrawing" Target="../drawings/vmlDrawing5.vml"/><Relationship Id="rId3" Type="http://schemas.openxmlformats.org/officeDocument/2006/relationships/slideLayout" Target="../slideLayouts/slideLayout2.xml"/><Relationship Id="rId2" Type="http://schemas.openxmlformats.org/officeDocument/2006/relationships/image" Target="../media/image8.wmf"/><Relationship Id="rId1" Type="http://schemas.openxmlformats.org/officeDocument/2006/relationships/oleObject" Target="../embeddings/oleObject5.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vmlDrawing" Target="../drawings/vmlDrawing6.vml"/><Relationship Id="rId3" Type="http://schemas.openxmlformats.org/officeDocument/2006/relationships/slideLayout" Target="../slideLayouts/slideLayout2.xml"/><Relationship Id="rId2" Type="http://schemas.openxmlformats.org/officeDocument/2006/relationships/image" Target="../media/image9.wmf"/><Relationship Id="rId1" Type="http://schemas.openxmlformats.org/officeDocument/2006/relationships/oleObject" Target="../embeddings/oleObject6.bin"/></Relationships>
</file>

<file path=ppt/slides/_rels/slide41.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vmlDrawing" Target="../drawings/vmlDrawing7.vml"/><Relationship Id="rId3" Type="http://schemas.openxmlformats.org/officeDocument/2006/relationships/slideLayout" Target="../slideLayouts/slideLayout2.xml"/><Relationship Id="rId2" Type="http://schemas.openxmlformats.org/officeDocument/2006/relationships/image" Target="../media/image10.wmf"/><Relationship Id="rId1" Type="http://schemas.openxmlformats.org/officeDocument/2006/relationships/oleObject" Target="../embeddings/oleObject7.bin"/></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5" Type="http://schemas.openxmlformats.org/officeDocument/2006/relationships/notesSlide" Target="../notesSlides/notesSlide5.xml"/><Relationship Id="rId4" Type="http://schemas.openxmlformats.org/officeDocument/2006/relationships/vmlDrawing" Target="../drawings/vmlDrawing8.vml"/><Relationship Id="rId3" Type="http://schemas.openxmlformats.org/officeDocument/2006/relationships/slideLayout" Target="../slideLayouts/slideLayout2.xml"/><Relationship Id="rId2" Type="http://schemas.openxmlformats.org/officeDocument/2006/relationships/image" Target="../media/image11.wmf"/><Relationship Id="rId1" Type="http://schemas.openxmlformats.org/officeDocument/2006/relationships/oleObject" Target="../embeddings/oleObject8.bin"/></Relationships>
</file>

<file path=ppt/slides/_rels/slide44.xml.rels><?xml version="1.0" encoding="UTF-8" standalone="yes"?>
<Relationships xmlns="http://schemas.openxmlformats.org/package/2006/relationships"><Relationship Id="rId5" Type="http://schemas.openxmlformats.org/officeDocument/2006/relationships/notesSlide" Target="../notesSlides/notesSlide6.xml"/><Relationship Id="rId4" Type="http://schemas.openxmlformats.org/officeDocument/2006/relationships/vmlDrawing" Target="../drawings/vmlDrawing9.vml"/><Relationship Id="rId3" Type="http://schemas.openxmlformats.org/officeDocument/2006/relationships/slideLayout" Target="../slideLayouts/slideLayout2.xml"/><Relationship Id="rId2" Type="http://schemas.openxmlformats.org/officeDocument/2006/relationships/image" Target="../media/image12.wmf"/><Relationship Id="rId1" Type="http://schemas.openxmlformats.org/officeDocument/2006/relationships/oleObject" Target="../embeddings/oleObject9.bin"/></Relationships>
</file>

<file path=ppt/slides/_rels/slide45.xml.rels><?xml version="1.0" encoding="UTF-8" standalone="yes"?>
<Relationships xmlns="http://schemas.openxmlformats.org/package/2006/relationships"><Relationship Id="rId5" Type="http://schemas.openxmlformats.org/officeDocument/2006/relationships/notesSlide" Target="../notesSlides/notesSlide7.xml"/><Relationship Id="rId4" Type="http://schemas.openxmlformats.org/officeDocument/2006/relationships/vmlDrawing" Target="../drawings/vmlDrawing10.vml"/><Relationship Id="rId3" Type="http://schemas.openxmlformats.org/officeDocument/2006/relationships/slideLayout" Target="../slideLayouts/slideLayout2.xml"/><Relationship Id="rId2" Type="http://schemas.openxmlformats.org/officeDocument/2006/relationships/image" Target="../media/image13.wmf"/><Relationship Id="rId1" Type="http://schemas.openxmlformats.org/officeDocument/2006/relationships/oleObject" Target="../embeddings/oleObject10.bin"/></Relationships>
</file>

<file path=ppt/slides/_rels/slide46.xml.rels><?xml version="1.0" encoding="UTF-8" standalone="yes"?>
<Relationships xmlns="http://schemas.openxmlformats.org/package/2006/relationships"><Relationship Id="rId5" Type="http://schemas.openxmlformats.org/officeDocument/2006/relationships/notesSlide" Target="../notesSlides/notesSlide8.xml"/><Relationship Id="rId4" Type="http://schemas.openxmlformats.org/officeDocument/2006/relationships/vmlDrawing" Target="../drawings/vmlDrawing11.vml"/><Relationship Id="rId3" Type="http://schemas.openxmlformats.org/officeDocument/2006/relationships/slideLayout" Target="../slideLayouts/slideLayout2.xml"/><Relationship Id="rId2" Type="http://schemas.openxmlformats.org/officeDocument/2006/relationships/image" Target="../media/image14.wmf"/><Relationship Id="rId1" Type="http://schemas.openxmlformats.org/officeDocument/2006/relationships/oleObject" Target="../embeddings/oleObject11.bin"/></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Text Box 2"/>
          <p:cNvSpPr txBox="1">
            <a:spLocks noChangeArrowheads="1"/>
          </p:cNvSpPr>
          <p:nvPr/>
        </p:nvSpPr>
        <p:spPr bwMode="auto">
          <a:xfrm>
            <a:off x="806450" y="2277110"/>
            <a:ext cx="7391400" cy="823913"/>
          </a:xfrm>
          <a:prstGeom prst="rect">
            <a:avLst/>
          </a:prstGeom>
          <a:noFill/>
          <a:ln w="9525">
            <a:noFill/>
            <a:miter lim="800000"/>
          </a:ln>
          <a:effectLst/>
        </p:spPr>
        <p:txBody>
          <a:bodyPr>
            <a:spAutoFit/>
          </a:bodyPr>
          <a:lstStyle/>
          <a:p>
            <a:pPr marR="0" algn="ctr" defTabSz="914400">
              <a:spcBef>
                <a:spcPct val="50000"/>
              </a:spcBef>
              <a:buClrTx/>
              <a:buSzTx/>
              <a:buFontTx/>
              <a:buNone/>
              <a:defRPr/>
            </a:pPr>
            <a:r>
              <a:rPr kumimoji="1" lang="zh-CN" altLang="en-US" sz="4800" b="1" kern="1200" cap="none" spc="0" normalizeH="0" baseline="0" noProof="0" dirty="0">
                <a:solidFill>
                  <a:srgbClr val="0000CC"/>
                </a:solidFill>
                <a:effectLst>
                  <a:outerShdw blurRad="38100" dist="38100" dir="2700000" algn="tl">
                    <a:srgbClr val="C0C0C0"/>
                  </a:outerShdw>
                </a:effectLst>
                <a:latin typeface="Times New Roman" panose="02020603050405020304" pitchFamily="18" charset="0"/>
                <a:ea typeface="华文中宋" panose="02010600040101010101" pitchFamily="2" charset="-122"/>
                <a:cs typeface="+mn-cs"/>
              </a:rPr>
              <a:t>安 全 评 价 方 法 及 选 择</a:t>
            </a:r>
            <a:endParaRPr kumimoji="1" lang="zh-CN" altLang="en-US" sz="4800" b="1" kern="1200" cap="none" spc="0" normalizeH="0" baseline="0" noProof="0" dirty="0">
              <a:solidFill>
                <a:srgbClr val="0000CC"/>
              </a:solidFill>
              <a:effectLst>
                <a:outerShdw blurRad="38100" dist="38100" dir="2700000" algn="tl">
                  <a:srgbClr val="C0C0C0"/>
                </a:outerShdw>
              </a:effectLst>
              <a:latin typeface="Times New Roman" panose="02020603050405020304" pitchFamily="18" charset="0"/>
              <a:ea typeface="华文中宋" panose="02010600040101010101" pitchFamily="2" charset="-122"/>
              <a:cs typeface="+mn-cs"/>
            </a:endParaRPr>
          </a:p>
        </p:txBody>
      </p:sp>
      <p:sp>
        <p:nvSpPr>
          <p:cNvPr id="2" name="Line 3"/>
          <p:cNvSpPr/>
          <p:nvPr/>
        </p:nvSpPr>
        <p:spPr>
          <a:xfrm>
            <a:off x="1187450" y="3644900"/>
            <a:ext cx="6629400" cy="0"/>
          </a:xfrm>
          <a:prstGeom prst="line">
            <a:avLst/>
          </a:prstGeom>
          <a:ln w="57150" cap="flat" cmpd="thickThin">
            <a:solidFill>
              <a:srgbClr val="FF0000"/>
            </a:solidFill>
            <a:prstDash val="solid"/>
            <a:round/>
            <a:headEnd type="none" w="med" len="med"/>
            <a:tailEnd type="none" w="med" len="med"/>
          </a:ln>
        </p:spPr>
      </p:sp>
    </p:spTree>
  </p:cSld>
  <p:clrMapOvr>
    <a:masterClrMapping/>
  </p:clrMapOvr>
  <p:transition>
    <p:pull/>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6130" name="Text Box 2"/>
          <p:cNvSpPr txBox="1">
            <a:spLocks noChangeArrowheads="1"/>
          </p:cNvSpPr>
          <p:nvPr/>
        </p:nvSpPr>
        <p:spPr bwMode="auto">
          <a:xfrm>
            <a:off x="685800" y="893763"/>
            <a:ext cx="6262688" cy="519113"/>
          </a:xfrm>
          <a:prstGeom prst="rect">
            <a:avLst/>
          </a:prstGeom>
          <a:noFill/>
          <a:ln w="9525">
            <a:noFill/>
            <a:miter lim="800000"/>
          </a:ln>
          <a:effectLst/>
        </p:spPr>
        <p:txBody>
          <a:bodyPr>
            <a:spAutoFit/>
          </a:bodyPr>
          <a:lstStyle/>
          <a:p>
            <a:pPr marR="0" defTabSz="914400">
              <a:spcBef>
                <a:spcPct val="50000"/>
              </a:spcBef>
              <a:buClrTx/>
              <a:buSzTx/>
              <a:buFontTx/>
              <a:buNone/>
              <a:defRPr/>
            </a:pPr>
            <a:r>
              <a:rPr kumimoji="1" lang="en-US" altLang="zh-CN" sz="28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mn-cs"/>
              </a:rPr>
              <a:t>3</a:t>
            </a:r>
            <a:r>
              <a:rPr kumimoji="1" lang="zh-CN" altLang="en-US" sz="28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mn-cs"/>
              </a:rPr>
              <a:t>、按安全评价要达到的目的分类</a:t>
            </a:r>
            <a:r>
              <a:rPr kumimoji="1" lang="zh-CN" altLang="en-US" kern="1200" cap="none" spc="0" normalizeH="0" baseline="0" noProof="0">
                <a:latin typeface="Times New Roman" panose="02020603050405020304" pitchFamily="18" charset="0"/>
                <a:ea typeface="宋体" panose="02010600030101010101" pitchFamily="2" charset="-122"/>
                <a:cs typeface="+mn-cs"/>
              </a:rPr>
              <a:t> </a:t>
            </a:r>
            <a:endParaRPr kumimoji="1" lang="zh-CN" altLang="en-US" kern="1200" cap="none" spc="0" normalizeH="0" baseline="0" noProof="0">
              <a:latin typeface="Times New Roman" panose="02020603050405020304" pitchFamily="18" charset="0"/>
              <a:ea typeface="宋体" panose="02010600030101010101" pitchFamily="2" charset="-122"/>
              <a:cs typeface="+mn-cs"/>
            </a:endParaRPr>
          </a:p>
        </p:txBody>
      </p:sp>
      <p:sp>
        <p:nvSpPr>
          <p:cNvPr id="12290" name="Text Box 3"/>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176132" name="Rectangle 4"/>
          <p:cNvSpPr>
            <a:spLocks noChangeArrowheads="1"/>
          </p:cNvSpPr>
          <p:nvPr/>
        </p:nvSpPr>
        <p:spPr bwMode="auto">
          <a:xfrm>
            <a:off x="612775" y="1547813"/>
            <a:ext cx="8207375" cy="4473575"/>
          </a:xfrm>
          <a:prstGeom prst="rect">
            <a:avLst/>
          </a:prstGeom>
          <a:noFill/>
          <a:ln w="9525">
            <a:noFill/>
            <a:miter lim="800000"/>
          </a:ln>
          <a:effectLst/>
        </p:spPr>
        <p:txBody>
          <a:bodyPr anchor="ctr">
            <a:spAutoFit/>
          </a:bodyPr>
          <a:lstStyle/>
          <a:p>
            <a:pPr marL="0" marR="0" lvl="0" indent="0" algn="l" defTabSz="914400" rtl="0" eaLnBrk="1" fontAlgn="base" latinLnBrk="0" hangingPunct="1">
              <a:lnSpc>
                <a:spcPct val="120000"/>
              </a:lnSpc>
              <a:spcBef>
                <a:spcPct val="0"/>
              </a:spcBef>
              <a:spcAft>
                <a:spcPct val="0"/>
              </a:spcAft>
              <a:buClrTx/>
              <a:buSzTx/>
              <a:buFontTx/>
              <a:buNone/>
              <a:defRPr/>
            </a:pPr>
            <a:r>
              <a:rPr kumimoji="1" lang="en-US" altLang="zh-CN"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a:t>
            </a: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事故致因因素安全评价方法：</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是采用逻辑推理的方法，由事故推论最基本危险、有害因素或由最基本危险、有害因素推论事故的评价法。</a:t>
            </a:r>
            <a:endPar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endPar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危险性分级安全评价方法：</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是通过定性或定量分析给出系统危险性的安全评价方法。</a:t>
            </a:r>
            <a:endPar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endPar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0" marR="0" lvl="0" indent="0" algn="l" defTabSz="914400" rtl="0" eaLnBrk="1" fontAlgn="base" latinLnBrk="0" hangingPunct="1">
              <a:lnSpc>
                <a:spcPct val="120000"/>
              </a:lnSpc>
              <a:spcBef>
                <a:spcPct val="0"/>
              </a:spcBef>
              <a:spcAft>
                <a:spcPct val="0"/>
              </a:spcAft>
              <a:buClrTx/>
              <a:buSzTx/>
              <a:buFontTx/>
              <a:buNone/>
              <a:defRPr/>
            </a:pP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事故后果安全评价方法：</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可以直接给出定量的事故后果，给出的事故后果可以是系统事故发生的概率、事故的伤害（或破坏）范围、事故的损失或定量的系统危险性等。</a:t>
            </a:r>
            <a:r>
              <a:rPr kumimoji="1" lang="zh-CN" altLang="en-US"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 </a:t>
            </a:r>
            <a:endParaRPr kumimoji="1" lang="zh-CN" altLang="en-US"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5111" name="Text Box 7"/>
          <p:cNvSpPr txBox="1">
            <a:spLocks noChangeArrowheads="1"/>
          </p:cNvSpPr>
          <p:nvPr/>
        </p:nvSpPr>
        <p:spPr bwMode="auto">
          <a:xfrm>
            <a:off x="685800" y="893763"/>
            <a:ext cx="7558088" cy="519113"/>
          </a:xfrm>
          <a:prstGeom prst="rect">
            <a:avLst/>
          </a:prstGeom>
          <a:noFill/>
          <a:ln w="9525">
            <a:noFill/>
            <a:miter lim="800000"/>
          </a:ln>
          <a:effectLst/>
        </p:spPr>
        <p:txBody>
          <a:bodyPr>
            <a:spAutoFit/>
          </a:bodyPr>
          <a:lstStyle/>
          <a:p>
            <a:pPr marR="0" defTabSz="914400">
              <a:spcBef>
                <a:spcPct val="50000"/>
              </a:spcBef>
              <a:buClrTx/>
              <a:buSzTx/>
              <a:buFontTx/>
              <a:buNone/>
              <a:defRPr/>
            </a:pPr>
            <a:r>
              <a:rPr kumimoji="1" lang="en-US" altLang="zh-CN" sz="28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mn-cs"/>
              </a:rPr>
              <a:t>4</a:t>
            </a:r>
            <a:r>
              <a:rPr kumimoji="1" lang="zh-CN" altLang="en-US" sz="28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mn-cs"/>
              </a:rPr>
              <a:t>、按针对的系统性质（评价对象）分类</a:t>
            </a:r>
            <a:endParaRPr kumimoji="1" lang="zh-CN" altLang="en-US" sz="28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mn-cs"/>
            </a:endParaRPr>
          </a:p>
        </p:txBody>
      </p:sp>
      <p:sp>
        <p:nvSpPr>
          <p:cNvPr id="13314"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175113" name="Rectangle 9"/>
          <p:cNvSpPr>
            <a:spLocks noChangeArrowheads="1"/>
          </p:cNvSpPr>
          <p:nvPr/>
        </p:nvSpPr>
        <p:spPr bwMode="auto">
          <a:xfrm>
            <a:off x="1189038" y="1550988"/>
            <a:ext cx="5759450" cy="3013075"/>
          </a:xfrm>
          <a:prstGeom prst="rect">
            <a:avLst/>
          </a:prstGeom>
          <a:noFill/>
          <a:ln w="9525">
            <a:noFill/>
            <a:miter lim="800000"/>
          </a:ln>
          <a:effectLst/>
        </p:spPr>
        <p:txBody>
          <a:bodyPr anchor="ctr">
            <a:spAutoFit/>
          </a:bodyPr>
          <a:lstStyle/>
          <a:p>
            <a:pPr marL="0" marR="0" lvl="0" indent="0" algn="l" defTabSz="914400" rtl="0" eaLnBrk="1" fontAlgn="base" latinLnBrk="0" hangingPunct="1">
              <a:lnSpc>
                <a:spcPct val="200000"/>
              </a:lnSpc>
              <a:spcBef>
                <a:spcPct val="0"/>
              </a:spcBef>
              <a:spcAft>
                <a:spcPct val="0"/>
              </a:spcAft>
              <a:buClrTx/>
              <a:buSzTx/>
              <a:buFontTx/>
              <a:buChar char="•"/>
              <a:defRPr/>
            </a:pPr>
            <a:r>
              <a:rPr kumimoji="1" lang="en-US" altLang="zh-CN" sz="2400" b="1"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a:t>
            </a:r>
            <a:r>
              <a:rPr kumimoji="1" lang="zh-CN" altLang="en-US" sz="2400" b="1"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设备（设施或工艺）故障率评价法</a:t>
            </a:r>
            <a:endParaRPr kumimoji="1" lang="zh-CN" altLang="en-US" sz="2400" b="1"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0" marR="0" lvl="0" indent="0" algn="l" defTabSz="914400" rtl="0" eaLnBrk="1" fontAlgn="base" latinLnBrk="0" hangingPunct="1">
              <a:lnSpc>
                <a:spcPct val="200000"/>
              </a:lnSpc>
              <a:spcBef>
                <a:spcPct val="0"/>
              </a:spcBef>
              <a:spcAft>
                <a:spcPct val="0"/>
              </a:spcAft>
              <a:buClrTx/>
              <a:buSzTx/>
              <a:buFontTx/>
              <a:buChar char="•"/>
              <a:defRPr/>
            </a:pPr>
            <a:r>
              <a:rPr kumimoji="1" lang="zh-CN" altLang="en-US" sz="2400" b="1"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人员失误率评价法</a:t>
            </a:r>
            <a:endParaRPr kumimoji="1" lang="zh-CN" altLang="en-US" sz="2400" b="1"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0" marR="0" lvl="0" indent="0" algn="l" defTabSz="914400" rtl="0" eaLnBrk="1" fontAlgn="base" latinLnBrk="0" hangingPunct="1">
              <a:lnSpc>
                <a:spcPct val="200000"/>
              </a:lnSpc>
              <a:spcBef>
                <a:spcPct val="0"/>
              </a:spcBef>
              <a:spcAft>
                <a:spcPct val="0"/>
              </a:spcAft>
              <a:buClrTx/>
              <a:buSzTx/>
              <a:buFontTx/>
              <a:buChar char="•"/>
              <a:defRPr/>
            </a:pPr>
            <a:r>
              <a:rPr kumimoji="1" lang="zh-CN" altLang="en-US" sz="2400" b="1"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物质系数评价法</a:t>
            </a:r>
            <a:endParaRPr kumimoji="1" lang="zh-CN" altLang="en-US" sz="2400" b="1"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0" marR="0" lvl="0" indent="0" algn="l" defTabSz="914400" rtl="0" eaLnBrk="1" fontAlgn="base" latinLnBrk="0" hangingPunct="1">
              <a:lnSpc>
                <a:spcPct val="200000"/>
              </a:lnSpc>
              <a:spcBef>
                <a:spcPct val="0"/>
              </a:spcBef>
              <a:spcAft>
                <a:spcPct val="0"/>
              </a:spcAft>
              <a:buClrTx/>
              <a:buSzTx/>
              <a:buFontTx/>
              <a:buChar char="•"/>
              <a:defRPr/>
            </a:pPr>
            <a:r>
              <a:rPr kumimoji="1" lang="zh-CN" altLang="en-US" sz="2400" b="1"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系统危险性评价法</a:t>
            </a:r>
            <a:r>
              <a:rPr kumimoji="1" lang="zh-CN" altLang="en-US" sz="2400" b="0" i="0" u="none" strike="noStrike" kern="1200" cap="none" spc="0" normalizeH="0" baseline="0" noProof="0" dirty="0">
                <a:ln>
                  <a:noFill/>
                </a:ln>
                <a:solidFill>
                  <a:schemeClr val="tx1"/>
                </a:solidFill>
                <a:effectLst/>
                <a:uLnTx/>
                <a:uFillTx/>
                <a:latin typeface="Times New Roman" panose="02020603050405020304" pitchFamily="18" charset="0"/>
                <a:ea typeface="宋体" panose="02010600030101010101" pitchFamily="2" charset="-122"/>
                <a:cs typeface="+mn-cs"/>
              </a:rPr>
              <a:t> </a:t>
            </a:r>
            <a:endParaRPr kumimoji="1" lang="zh-CN" altLang="en-US" sz="2400" b="0" i="0" u="none" strike="noStrike" kern="1200" cap="none" spc="0" normalizeH="0" baseline="0" noProof="0" dirty="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pic>
        <p:nvPicPr>
          <p:cNvPr id="13316" name="Picture 19" descr="j0286034"/>
          <p:cNvPicPr>
            <a:picLocks noChangeAspect="1"/>
          </p:cNvPicPr>
          <p:nvPr/>
        </p:nvPicPr>
        <p:blipFill>
          <a:blip r:embed="rId1"/>
          <a:stretch>
            <a:fillRect/>
          </a:stretch>
        </p:blipFill>
        <p:spPr>
          <a:xfrm>
            <a:off x="6877050" y="4365625"/>
            <a:ext cx="1439863" cy="1387475"/>
          </a:xfrm>
          <a:prstGeom prst="rect">
            <a:avLst/>
          </a:prstGeom>
          <a:noFill/>
          <a:ln w="9525">
            <a:noFill/>
          </a:ln>
        </p:spPr>
      </p:pic>
    </p:spTree>
  </p:cSld>
  <p:clrMapOvr>
    <a:masterClrMapping/>
  </p:clrMapOvr>
  <p:transition>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1799" name="Text Box 7"/>
          <p:cNvSpPr txBox="1">
            <a:spLocks noChangeArrowheads="1"/>
          </p:cNvSpPr>
          <p:nvPr/>
        </p:nvSpPr>
        <p:spPr bwMode="auto">
          <a:xfrm>
            <a:off x="685800" y="1020763"/>
            <a:ext cx="6046788" cy="579438"/>
          </a:xfrm>
          <a:prstGeom prst="rect">
            <a:avLst/>
          </a:prstGeom>
          <a:noFill/>
          <a:ln w="9525">
            <a:noFill/>
            <a:miter lim="800000"/>
          </a:ln>
          <a:effectLst/>
        </p:spPr>
        <p:txBody>
          <a:bodyPr>
            <a:spAutoFit/>
          </a:bodyPr>
          <a:lstStyle/>
          <a:p>
            <a:pPr marR="0" defTabSz="914400">
              <a:spcBef>
                <a:spcPct val="50000"/>
              </a:spcBef>
              <a:buClrTx/>
              <a:buSzTx/>
              <a:buFontTx/>
              <a:buNone/>
              <a:defRPr/>
            </a:pPr>
            <a:r>
              <a:rPr kumimoji="1" lang="zh-CN" altLang="en-US" sz="32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mn-cs"/>
              </a:rPr>
              <a:t>二、常用安全评价方法简介</a:t>
            </a:r>
            <a:endParaRPr kumimoji="1" lang="zh-CN" altLang="en-US" sz="32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mn-cs"/>
            </a:endParaRPr>
          </a:p>
        </p:txBody>
      </p:sp>
      <p:sp>
        <p:nvSpPr>
          <p:cNvPr id="161800" name="Rectangle 8"/>
          <p:cNvSpPr>
            <a:spLocks noChangeArrowheads="1"/>
          </p:cNvSpPr>
          <p:nvPr/>
        </p:nvSpPr>
        <p:spPr bwMode="auto">
          <a:xfrm>
            <a:off x="1143000" y="1773238"/>
            <a:ext cx="7173913" cy="4114800"/>
          </a:xfrm>
          <a:prstGeom prst="rect">
            <a:avLst/>
          </a:prstGeom>
          <a:noFill/>
          <a:ln w="9525">
            <a:noFill/>
            <a:miter lim="800000"/>
          </a:ln>
          <a:effectLst/>
        </p:spPr>
        <p:txBody>
          <a:bodyPr lIns="92075" tIns="46038" rIns="92075" bIns="46038"/>
          <a:lstStyle/>
          <a:p>
            <a:pPr marL="457200" marR="0" lvl="0" indent="-457200" algn="l" defTabSz="914400" rtl="0" eaLnBrk="1" fontAlgn="base" latinLnBrk="0" hangingPunct="1">
              <a:lnSpc>
                <a:spcPct val="140000"/>
              </a:lnSpc>
              <a:spcBef>
                <a:spcPct val="0"/>
              </a:spcBef>
              <a:spcAft>
                <a:spcPct val="0"/>
              </a:spcAft>
              <a:buClrTx/>
              <a:buSzTx/>
              <a:buFontTx/>
              <a:buAutoNum type="arabicPeriod"/>
              <a:defRPr/>
            </a:pP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安全检查（</a:t>
            </a:r>
            <a:r>
              <a:rPr kumimoji="1" lang="en-US" altLang="zh-CN"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SR</a:t>
            </a: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）与安全检查表分析（</a:t>
            </a:r>
            <a:r>
              <a:rPr kumimoji="1" lang="en-US" altLang="zh-CN"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SCA</a:t>
            </a: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a:t>
            </a:r>
            <a:endPar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457200" marR="0" lvl="0" indent="-457200" algn="l" defTabSz="914400" rtl="0" eaLnBrk="1" fontAlgn="base" latinLnBrk="0" hangingPunct="1">
              <a:lnSpc>
                <a:spcPct val="140000"/>
              </a:lnSpc>
              <a:spcBef>
                <a:spcPct val="0"/>
              </a:spcBef>
              <a:spcAft>
                <a:spcPct val="0"/>
              </a:spcAft>
              <a:buClrTx/>
              <a:buSzTx/>
              <a:buFontTx/>
              <a:buAutoNum type="arabicPeriod"/>
              <a:defRPr/>
            </a:pP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预先危险分析（</a:t>
            </a:r>
            <a:r>
              <a:rPr kumimoji="1" lang="en-US" altLang="zh-CN"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PHA</a:t>
            </a: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a:t>
            </a:r>
            <a:endPar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457200" marR="0" lvl="0" indent="-457200" algn="l" defTabSz="914400" rtl="0" eaLnBrk="1" fontAlgn="base" latinLnBrk="0" hangingPunct="1">
              <a:lnSpc>
                <a:spcPct val="140000"/>
              </a:lnSpc>
              <a:spcBef>
                <a:spcPct val="0"/>
              </a:spcBef>
              <a:spcAft>
                <a:spcPct val="0"/>
              </a:spcAft>
              <a:buClrTx/>
              <a:buSzTx/>
              <a:buFontTx/>
              <a:buAutoNum type="arabicPeriod"/>
              <a:defRPr/>
            </a:pP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故障类型及影响分析（</a:t>
            </a:r>
            <a:r>
              <a:rPr kumimoji="1" lang="en-US" altLang="zh-CN"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FMEA</a:t>
            </a: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a:t>
            </a:r>
            <a:endPar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457200" marR="0" lvl="0" indent="-457200" algn="l" defTabSz="914400" rtl="0" eaLnBrk="1" fontAlgn="base" latinLnBrk="0" hangingPunct="1">
              <a:lnSpc>
                <a:spcPct val="140000"/>
              </a:lnSpc>
              <a:spcBef>
                <a:spcPct val="0"/>
              </a:spcBef>
              <a:spcAft>
                <a:spcPct val="0"/>
              </a:spcAft>
              <a:buClrTx/>
              <a:buSzTx/>
              <a:buFontTx/>
              <a:buAutoNum type="arabicPeriod"/>
              <a:defRPr/>
            </a:pP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危险可操作性研究（</a:t>
            </a:r>
            <a:r>
              <a:rPr kumimoji="1" lang="en-US" altLang="zh-CN"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HAZOP</a:t>
            </a: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a:t>
            </a:r>
            <a:endPar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457200" marR="0" lvl="0" indent="-457200" algn="l" defTabSz="914400" rtl="0" eaLnBrk="1" fontAlgn="base" latinLnBrk="0" hangingPunct="1">
              <a:lnSpc>
                <a:spcPct val="140000"/>
              </a:lnSpc>
              <a:spcBef>
                <a:spcPct val="0"/>
              </a:spcBef>
              <a:spcAft>
                <a:spcPct val="0"/>
              </a:spcAft>
              <a:buClrTx/>
              <a:buSzTx/>
              <a:buFontTx/>
              <a:buAutoNum type="arabicPeriod"/>
              <a:defRPr/>
            </a:pP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事件树分析（</a:t>
            </a:r>
            <a:r>
              <a:rPr kumimoji="1" lang="en-US" altLang="zh-CN"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ETA</a:t>
            </a: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a:t>
            </a:r>
            <a:endPar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457200" marR="0" lvl="0" indent="-457200" algn="l" defTabSz="914400" rtl="0" eaLnBrk="1" fontAlgn="base" latinLnBrk="0" hangingPunct="1">
              <a:lnSpc>
                <a:spcPct val="140000"/>
              </a:lnSpc>
              <a:spcBef>
                <a:spcPct val="0"/>
              </a:spcBef>
              <a:spcAft>
                <a:spcPct val="0"/>
              </a:spcAft>
              <a:buClrTx/>
              <a:buSzTx/>
              <a:buFontTx/>
              <a:buAutoNum type="arabicPeriod"/>
              <a:defRPr/>
            </a:pP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事故树分析（</a:t>
            </a:r>
            <a:r>
              <a:rPr kumimoji="1" lang="en-US" altLang="zh-CN"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FTA</a:t>
            </a: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a:t>
            </a:r>
            <a:endPar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457200" marR="0" lvl="0" indent="-457200" algn="l" defTabSz="914400" rtl="0" eaLnBrk="1" fontAlgn="base" latinLnBrk="0" hangingPunct="1">
              <a:lnSpc>
                <a:spcPct val="140000"/>
              </a:lnSpc>
              <a:spcBef>
                <a:spcPct val="0"/>
              </a:spcBef>
              <a:spcAft>
                <a:spcPct val="0"/>
              </a:spcAft>
              <a:buClrTx/>
              <a:buSzTx/>
              <a:buFontTx/>
              <a:buAutoNum type="arabicPeriod"/>
              <a:defRPr/>
            </a:pP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危险指数评价方法（</a:t>
            </a:r>
            <a:r>
              <a:rPr kumimoji="1" lang="en-US" altLang="zh-CN"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RR</a:t>
            </a: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a:t>
            </a:r>
            <a:endPar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457200" marR="0" lvl="0" indent="-457200" algn="l" defTabSz="914400" rtl="0" eaLnBrk="1" fontAlgn="base" latinLnBrk="0" hangingPunct="1">
              <a:lnSpc>
                <a:spcPct val="140000"/>
              </a:lnSpc>
              <a:spcBef>
                <a:spcPct val="0"/>
              </a:spcBef>
              <a:spcAft>
                <a:spcPct val="0"/>
              </a:spcAft>
              <a:buClrTx/>
              <a:buSzTx/>
              <a:buFontTx/>
              <a:buAutoNum type="arabicPeriod"/>
              <a:defRPr/>
            </a:pP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作业条件危险性评价法（</a:t>
            </a:r>
            <a:r>
              <a:rPr kumimoji="1" lang="en-US" altLang="zh-CN"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LEC</a:t>
            </a: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a:t>
            </a:r>
            <a:endPar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457200" marR="0" lvl="0" indent="-457200" algn="l" defTabSz="914400" rtl="0" eaLnBrk="1" fontAlgn="base" latinLnBrk="0" hangingPunct="1">
              <a:lnSpc>
                <a:spcPct val="140000"/>
              </a:lnSpc>
              <a:spcBef>
                <a:spcPct val="0"/>
              </a:spcBef>
              <a:spcAft>
                <a:spcPct val="0"/>
              </a:spcAft>
              <a:buClrTx/>
              <a:buSzTx/>
              <a:buFontTx/>
              <a:buAutoNum type="arabicPeriod"/>
              <a:defRPr/>
            </a:pPr>
            <a:r>
              <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重大事故后果分析评价法</a:t>
            </a:r>
            <a:endParaRPr kumimoji="1" lang="zh-CN" altLang="en-US" sz="20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p:txBody>
      </p:sp>
      <p:pic>
        <p:nvPicPr>
          <p:cNvPr id="14339" name="Picture 9" descr="BD06663_"/>
          <p:cNvPicPr>
            <a:picLocks noChangeAspect="1"/>
          </p:cNvPicPr>
          <p:nvPr/>
        </p:nvPicPr>
        <p:blipFill>
          <a:blip r:embed="rId1"/>
          <a:stretch>
            <a:fillRect/>
          </a:stretch>
        </p:blipFill>
        <p:spPr>
          <a:xfrm>
            <a:off x="5856288" y="3430588"/>
            <a:ext cx="2819400" cy="2446337"/>
          </a:xfrm>
          <a:prstGeom prst="rect">
            <a:avLst/>
          </a:prstGeom>
          <a:noFill/>
          <a:ln w="9525">
            <a:noFill/>
          </a:ln>
        </p:spPr>
      </p:pic>
      <p:sp>
        <p:nvSpPr>
          <p:cNvPr id="14340" name="Text Box 10"/>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Tree>
  </p:cSld>
  <p:clrMapOvr>
    <a:masterClrMapping/>
  </p:clrMapOvr>
  <p:transition>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874" name="Rectangle 2"/>
          <p:cNvSpPr>
            <a:spLocks noGrp="1" noChangeArrowheads="1"/>
          </p:cNvSpPr>
          <p:nvPr>
            <p:ph type="title"/>
          </p:nvPr>
        </p:nvSpPr>
        <p:spPr bwMode="auto">
          <a:xfrm>
            <a:off x="685800" y="681038"/>
            <a:ext cx="6838950" cy="803275"/>
          </a:xfrm>
          <a:ln>
            <a:noFill/>
            <a:miter lim="800000"/>
          </a:ln>
        </p:spPr>
        <p:txBody>
          <a:bodyPr vert="horz" wrap="square" lIns="92075" tIns="46038" rIns="92075" bIns="46038"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r>
              <a:rPr kumimoji="1" lang="en-US" altLang="zh-CN"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1</a:t>
            </a:r>
            <a:r>
              <a:rPr kumimoji="1" lang="zh-CN" altLang="en-US"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、安全检查与安全检查表分析</a:t>
            </a:r>
            <a:r>
              <a:rPr kumimoji="1" lang="zh-CN" altLang="en-US" sz="28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黑体" panose="02010609060101010101" pitchFamily="49" charset="-122"/>
                <a:cs typeface="+mj-cs"/>
              </a:rPr>
              <a:t>（</a:t>
            </a:r>
            <a:r>
              <a:rPr kumimoji="1" lang="en-US" altLang="zh-CN" sz="28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黑体" panose="02010609060101010101" pitchFamily="49" charset="-122"/>
                <a:cs typeface="+mj-cs"/>
              </a:rPr>
              <a:t>p.173</a:t>
            </a:r>
            <a:r>
              <a:rPr kumimoji="1" lang="zh-CN" altLang="en-US" sz="28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黑体" panose="02010609060101010101" pitchFamily="49" charset="-122"/>
                <a:cs typeface="+mj-cs"/>
              </a:rPr>
              <a:t>）</a:t>
            </a:r>
            <a:endParaRPr kumimoji="1" lang="zh-CN" altLang="en-US" sz="28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黑体" panose="02010609060101010101" pitchFamily="49" charset="-122"/>
              <a:cs typeface="+mj-cs"/>
            </a:endParaRPr>
          </a:p>
        </p:txBody>
      </p:sp>
      <p:sp>
        <p:nvSpPr>
          <p:cNvPr id="15362" name="Text Box 5"/>
          <p:cNvSpPr txBox="1"/>
          <p:nvPr/>
        </p:nvSpPr>
        <p:spPr>
          <a:xfrm>
            <a:off x="1414463" y="2781300"/>
            <a:ext cx="6757987" cy="2654300"/>
          </a:xfrm>
          <a:prstGeom prst="rect">
            <a:avLst/>
          </a:prstGeom>
          <a:noFill/>
          <a:ln w="9525">
            <a:noFill/>
          </a:ln>
        </p:spPr>
        <p:txBody>
          <a:bodyPr anchor="t" anchorCtr="0">
            <a:spAutoFit/>
          </a:bodyPr>
          <a:p>
            <a:pPr>
              <a:lnSpc>
                <a:spcPct val="140000"/>
              </a:lnSpc>
              <a:buChar char="•"/>
            </a:pPr>
            <a:r>
              <a:rPr lang="en-US" altLang="zh-CN" sz="2000" b="1" dirty="0">
                <a:solidFill>
                  <a:schemeClr val="accent2"/>
                </a:solidFill>
                <a:latin typeface="Times New Roman" panose="02020603050405020304" pitchFamily="18" charset="0"/>
                <a:ea typeface="楷体_GB2312" pitchFamily="49" charset="-122"/>
              </a:rPr>
              <a:t> </a:t>
            </a:r>
            <a:r>
              <a:rPr lang="zh-CN" altLang="en-US" sz="2000" b="1" dirty="0">
                <a:solidFill>
                  <a:schemeClr val="accent2"/>
                </a:solidFill>
                <a:latin typeface="Times New Roman" panose="02020603050405020304" pitchFamily="18" charset="0"/>
                <a:ea typeface="楷体_GB2312" pitchFamily="49" charset="-122"/>
              </a:rPr>
              <a:t>使操作人员保持对工艺危险的警觉性；</a:t>
            </a:r>
            <a:endParaRPr lang="zh-CN" altLang="en-US" sz="2000" b="1" dirty="0">
              <a:solidFill>
                <a:schemeClr val="accent2"/>
              </a:solidFill>
              <a:latin typeface="Times New Roman" panose="02020603050405020304" pitchFamily="18" charset="0"/>
              <a:ea typeface="楷体_GB2312" pitchFamily="49" charset="-122"/>
            </a:endParaRPr>
          </a:p>
          <a:p>
            <a:pPr>
              <a:lnSpc>
                <a:spcPct val="140000"/>
              </a:lnSpc>
              <a:buChar char="•"/>
            </a:pPr>
            <a:r>
              <a:rPr lang="zh-CN" altLang="en-US" sz="2000" b="1" dirty="0">
                <a:solidFill>
                  <a:schemeClr val="accent2"/>
                </a:solidFill>
                <a:latin typeface="Times New Roman" panose="02020603050405020304" pitchFamily="18" charset="0"/>
                <a:ea typeface="楷体_GB2312" pitchFamily="49" charset="-122"/>
              </a:rPr>
              <a:t> 对需要修订的操作规程进行审查；</a:t>
            </a:r>
            <a:endParaRPr lang="zh-CN" altLang="en-US" sz="2000" b="1" dirty="0">
              <a:solidFill>
                <a:schemeClr val="accent2"/>
              </a:solidFill>
              <a:latin typeface="Times New Roman" panose="02020603050405020304" pitchFamily="18" charset="0"/>
              <a:ea typeface="楷体_GB2312" pitchFamily="49" charset="-122"/>
            </a:endParaRPr>
          </a:p>
          <a:p>
            <a:pPr>
              <a:lnSpc>
                <a:spcPct val="140000"/>
              </a:lnSpc>
              <a:buChar char="•"/>
            </a:pPr>
            <a:r>
              <a:rPr lang="zh-CN" altLang="en-US" sz="2000" b="1" dirty="0">
                <a:solidFill>
                  <a:schemeClr val="accent2"/>
                </a:solidFill>
                <a:latin typeface="Times New Roman" panose="02020603050405020304" pitchFamily="18" charset="0"/>
                <a:ea typeface="楷体_GB2312" pitchFamily="49" charset="-122"/>
              </a:rPr>
              <a:t> 对那些设备和工艺变化可能带来的任何危险性进行识别；</a:t>
            </a:r>
            <a:endParaRPr lang="zh-CN" altLang="en-US" sz="2000" b="1" dirty="0">
              <a:solidFill>
                <a:schemeClr val="accent2"/>
              </a:solidFill>
              <a:latin typeface="Times New Roman" panose="02020603050405020304" pitchFamily="18" charset="0"/>
              <a:ea typeface="楷体_GB2312" pitchFamily="49" charset="-122"/>
            </a:endParaRPr>
          </a:p>
          <a:p>
            <a:pPr>
              <a:lnSpc>
                <a:spcPct val="140000"/>
              </a:lnSpc>
              <a:buChar char="•"/>
            </a:pPr>
            <a:r>
              <a:rPr lang="zh-CN" altLang="en-US" sz="2000" b="1" dirty="0">
                <a:solidFill>
                  <a:schemeClr val="accent2"/>
                </a:solidFill>
                <a:latin typeface="Times New Roman" panose="02020603050405020304" pitchFamily="18" charset="0"/>
                <a:ea typeface="楷体_GB2312" pitchFamily="49" charset="-122"/>
              </a:rPr>
              <a:t> 评价安全系统和控制的设计依据；</a:t>
            </a:r>
            <a:endParaRPr lang="zh-CN" altLang="en-US" sz="2000" b="1" dirty="0">
              <a:solidFill>
                <a:schemeClr val="accent2"/>
              </a:solidFill>
              <a:latin typeface="Times New Roman" panose="02020603050405020304" pitchFamily="18" charset="0"/>
              <a:ea typeface="楷体_GB2312" pitchFamily="49" charset="-122"/>
            </a:endParaRPr>
          </a:p>
          <a:p>
            <a:pPr>
              <a:lnSpc>
                <a:spcPct val="140000"/>
              </a:lnSpc>
              <a:buChar char="•"/>
            </a:pPr>
            <a:r>
              <a:rPr lang="zh-CN" altLang="en-US" sz="2000" b="1" dirty="0">
                <a:solidFill>
                  <a:schemeClr val="accent2"/>
                </a:solidFill>
                <a:latin typeface="Times New Roman" panose="02020603050405020304" pitchFamily="18" charset="0"/>
                <a:ea typeface="楷体_GB2312" pitchFamily="49" charset="-122"/>
              </a:rPr>
              <a:t> 对现有危险性的新技术应用进行审查；</a:t>
            </a:r>
            <a:endParaRPr lang="zh-CN" altLang="en-US" sz="2000" b="1" dirty="0">
              <a:solidFill>
                <a:schemeClr val="accent2"/>
              </a:solidFill>
              <a:latin typeface="Times New Roman" panose="02020603050405020304" pitchFamily="18" charset="0"/>
              <a:ea typeface="楷体_GB2312" pitchFamily="49" charset="-122"/>
            </a:endParaRPr>
          </a:p>
          <a:p>
            <a:pPr>
              <a:lnSpc>
                <a:spcPct val="140000"/>
              </a:lnSpc>
              <a:buChar char="•"/>
            </a:pPr>
            <a:r>
              <a:rPr lang="zh-CN" altLang="en-US" sz="2000" b="1" dirty="0">
                <a:solidFill>
                  <a:schemeClr val="accent2"/>
                </a:solidFill>
                <a:latin typeface="Times New Roman" panose="02020603050405020304" pitchFamily="18" charset="0"/>
                <a:ea typeface="楷体_GB2312" pitchFamily="49" charset="-122"/>
              </a:rPr>
              <a:t> 审查维护和安全检查是否充分。</a:t>
            </a:r>
            <a:endParaRPr lang="zh-CN" altLang="en-US" sz="2000" b="1" dirty="0">
              <a:solidFill>
                <a:schemeClr val="accent2"/>
              </a:solidFill>
              <a:latin typeface="Times New Roman" panose="02020603050405020304" pitchFamily="18" charset="0"/>
              <a:ea typeface="楷体_GB2312" pitchFamily="49" charset="-122"/>
            </a:endParaRPr>
          </a:p>
        </p:txBody>
      </p:sp>
      <p:sp>
        <p:nvSpPr>
          <p:cNvPr id="15363"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99338" name="Rectangle 10"/>
          <p:cNvSpPr>
            <a:spLocks noChangeArrowheads="1"/>
          </p:cNvSpPr>
          <p:nvPr/>
        </p:nvSpPr>
        <p:spPr bwMode="auto">
          <a:xfrm>
            <a:off x="1116013" y="1700213"/>
            <a:ext cx="7416800" cy="1008063"/>
          </a:xfrm>
          <a:prstGeom prst="rect">
            <a:avLst/>
          </a:prstGeom>
          <a:noFill/>
          <a:ln w="9525">
            <a:noFill/>
            <a:miter lim="800000"/>
          </a:ln>
          <a:effectLst/>
        </p:spPr>
        <p:txBody>
          <a:bodyPr lIns="92075" tIns="46038" rIns="92075" bIns="46038" anchor="ctr"/>
          <a:lstStyle/>
          <a:p>
            <a:pPr marL="0" marR="0" lvl="0" indent="0" algn="l" defTabSz="914400" rtl="0" eaLnBrk="1" fontAlgn="base" latinLnBrk="0" hangingPunct="1">
              <a:lnSpc>
                <a:spcPct val="100000"/>
              </a:lnSpc>
              <a:spcBef>
                <a:spcPct val="0"/>
              </a:spcBef>
              <a:spcAft>
                <a:spcPct val="0"/>
              </a:spcAft>
              <a:buClrTx/>
              <a:buSzTx/>
              <a:buFontTx/>
              <a:buNone/>
              <a:defRPr/>
            </a:pP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a:t>
            </a:r>
            <a:r>
              <a:rPr kumimoji="1" lang="en-US" altLang="zh-CN"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1</a:t>
            </a: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）安全检查（</a:t>
            </a:r>
            <a:r>
              <a:rPr kumimoji="1" lang="en-US" altLang="zh-CN"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Safety Review, SR</a:t>
            </a: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a:t>
            </a:r>
            <a:b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br>
            <a:r>
              <a:rPr kumimoji="1" lang="zh-CN" altLang="en-US" sz="2400" b="1" i="0" u="none" strike="noStrike" kern="1200" cap="none" spc="0" normalizeH="0" baseline="0" noProof="0">
                <a:ln>
                  <a:noFill/>
                </a:ln>
                <a:solidFill>
                  <a:schemeClr val="accent2"/>
                </a:solidFill>
                <a:effectLst/>
                <a:uLnTx/>
                <a:uFillTx/>
                <a:latin typeface="Times New Roman" panose="02020603050405020304" pitchFamily="18" charset="0"/>
                <a:ea typeface="黑体" panose="02010609060101010101" pitchFamily="49" charset="-122"/>
                <a:cs typeface="+mn-cs"/>
              </a:rPr>
              <a:t> </a:t>
            </a:r>
            <a:br>
              <a:rPr kumimoji="1" lang="zh-CN" altLang="en-US" sz="2400" b="1" i="0" u="none" strike="noStrike" kern="1200" cap="none" spc="0" normalizeH="0" baseline="0" noProof="0">
                <a:ln>
                  <a:noFill/>
                </a:ln>
                <a:solidFill>
                  <a:schemeClr val="accent2"/>
                </a:solidFill>
                <a:effectLst/>
                <a:uLnTx/>
                <a:uFillTx/>
                <a:latin typeface="Times New Roman" panose="02020603050405020304" pitchFamily="18" charset="0"/>
                <a:ea typeface="黑体" panose="02010609060101010101" pitchFamily="49" charset="-122"/>
                <a:cs typeface="+mn-cs"/>
              </a:rPr>
            </a:br>
            <a:r>
              <a:rPr kumimoji="1" lang="zh-CN" altLang="en-US" sz="2400" b="1" i="0" u="none" strike="noStrike" kern="1200" cap="none" spc="0" normalizeH="0" baseline="0" noProof="0">
                <a:ln>
                  <a:noFill/>
                </a:ln>
                <a:solidFill>
                  <a:schemeClr val="accent2"/>
                </a:solidFill>
                <a:effectLst/>
                <a:uLnTx/>
                <a:uFillTx/>
                <a:latin typeface="Times New Roman" panose="02020603050405020304" pitchFamily="18" charset="0"/>
                <a:ea typeface="黑体" panose="02010609060101010101" pitchFamily="49" charset="-122"/>
                <a:cs typeface="+mn-cs"/>
              </a:rPr>
              <a:t>    </a:t>
            </a:r>
            <a:r>
              <a:rPr kumimoji="1" lang="zh-CN" altLang="en-US" sz="2400" b="1" i="0" u="none" strike="noStrike" kern="1200" cap="none" spc="0" normalizeH="0" baseline="0" noProof="0">
                <a:ln>
                  <a:noFill/>
                </a:ln>
                <a:solidFill>
                  <a:srgbClr val="FF0000"/>
                </a:solidFill>
                <a:effectLst/>
                <a:uLnTx/>
                <a:uFillTx/>
                <a:latin typeface="Times New Roman" panose="02020603050405020304" pitchFamily="18" charset="0"/>
                <a:ea typeface="黑体" panose="02010609060101010101" pitchFamily="49" charset="-122"/>
                <a:cs typeface="+mn-cs"/>
              </a:rPr>
              <a:t>目的：</a:t>
            </a:r>
            <a:endParaRPr kumimoji="1" lang="zh-CN" altLang="en-US" sz="2400" b="1" i="0" u="none" strike="noStrike" kern="1200" cap="none" spc="0" normalizeH="0" baseline="0" noProof="0">
              <a:ln>
                <a:noFill/>
              </a:ln>
              <a:solidFill>
                <a:srgbClr val="FF0000"/>
              </a:solidFill>
              <a:effectLst/>
              <a:uLnTx/>
              <a:uFillTx/>
              <a:latin typeface="Times New Roman" panose="02020603050405020304" pitchFamily="18" charset="0"/>
              <a:ea typeface="黑体" panose="02010609060101010101" pitchFamily="49" charset="-122"/>
              <a:cs typeface="+mn-cs"/>
            </a:endParaRPr>
          </a:p>
        </p:txBody>
      </p:sp>
    </p:spTree>
  </p:cSld>
  <p:clrMapOvr>
    <a:masterClrMapping/>
  </p:clrMapOvr>
  <p:transition>
    <p:pull/>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Text Box 3"/>
          <p:cNvSpPr txBox="1"/>
          <p:nvPr/>
        </p:nvSpPr>
        <p:spPr>
          <a:xfrm>
            <a:off x="909638" y="1984375"/>
            <a:ext cx="6757987" cy="1373188"/>
          </a:xfrm>
          <a:prstGeom prst="rect">
            <a:avLst/>
          </a:prstGeom>
          <a:noFill/>
          <a:ln w="9525">
            <a:noFill/>
          </a:ln>
        </p:spPr>
        <p:txBody>
          <a:bodyPr anchor="t" anchorCtr="0">
            <a:spAutoFit/>
          </a:bodyPr>
          <a:p>
            <a:pPr>
              <a:lnSpc>
                <a:spcPct val="140000"/>
              </a:lnSpc>
              <a:buChar char="•"/>
            </a:pPr>
            <a:r>
              <a:rPr lang="en-US" altLang="zh-CN" sz="2000" b="1" dirty="0">
                <a:solidFill>
                  <a:schemeClr val="accent2"/>
                </a:solidFill>
                <a:latin typeface="Times New Roman" panose="02020603050405020304" pitchFamily="18" charset="0"/>
                <a:ea typeface="楷体_GB2312" pitchFamily="49" charset="-122"/>
              </a:rPr>
              <a:t> </a:t>
            </a:r>
            <a:r>
              <a:rPr lang="zh-CN" altLang="en-US" sz="2000" b="1" dirty="0">
                <a:solidFill>
                  <a:schemeClr val="accent2"/>
                </a:solidFill>
                <a:latin typeface="Times New Roman" panose="02020603050405020304" pitchFamily="18" charset="0"/>
                <a:ea typeface="楷体_GB2312" pitchFamily="49" charset="-122"/>
              </a:rPr>
              <a:t>偏离设计的工艺条件所引起的安全问题；</a:t>
            </a:r>
            <a:endParaRPr lang="zh-CN" altLang="en-US" sz="2000" b="1" dirty="0">
              <a:solidFill>
                <a:schemeClr val="accent2"/>
              </a:solidFill>
              <a:latin typeface="Times New Roman" panose="02020603050405020304" pitchFamily="18" charset="0"/>
              <a:ea typeface="楷体_GB2312" pitchFamily="49" charset="-122"/>
            </a:endParaRPr>
          </a:p>
          <a:p>
            <a:pPr>
              <a:lnSpc>
                <a:spcPct val="140000"/>
              </a:lnSpc>
              <a:buChar char="•"/>
            </a:pPr>
            <a:r>
              <a:rPr lang="zh-CN" altLang="en-US" sz="2000" b="1" dirty="0">
                <a:solidFill>
                  <a:schemeClr val="accent2"/>
                </a:solidFill>
                <a:latin typeface="Times New Roman" panose="02020603050405020304" pitchFamily="18" charset="0"/>
                <a:ea typeface="楷体_GB2312" pitchFamily="49" charset="-122"/>
              </a:rPr>
              <a:t> 偏离规定的操作规程所引起的安全问题；</a:t>
            </a:r>
            <a:endParaRPr lang="zh-CN" altLang="en-US" sz="2000" b="1" dirty="0">
              <a:solidFill>
                <a:schemeClr val="accent2"/>
              </a:solidFill>
              <a:latin typeface="Times New Roman" panose="02020603050405020304" pitchFamily="18" charset="0"/>
              <a:ea typeface="楷体_GB2312" pitchFamily="49" charset="-122"/>
            </a:endParaRPr>
          </a:p>
          <a:p>
            <a:pPr>
              <a:lnSpc>
                <a:spcPct val="140000"/>
              </a:lnSpc>
              <a:buChar char="•"/>
            </a:pPr>
            <a:r>
              <a:rPr lang="zh-CN" altLang="en-US" sz="2000" b="1" dirty="0">
                <a:solidFill>
                  <a:schemeClr val="accent2"/>
                </a:solidFill>
                <a:latin typeface="Times New Roman" panose="02020603050405020304" pitchFamily="18" charset="0"/>
                <a:ea typeface="楷体_GB2312" pitchFamily="49" charset="-122"/>
              </a:rPr>
              <a:t> 新发现的安全问题。</a:t>
            </a:r>
            <a:endParaRPr lang="zh-CN" altLang="en-US" sz="2000" b="1" dirty="0">
              <a:solidFill>
                <a:schemeClr val="accent2"/>
              </a:solidFill>
              <a:latin typeface="Times New Roman" panose="02020603050405020304" pitchFamily="18" charset="0"/>
              <a:ea typeface="楷体_GB2312" pitchFamily="49" charset="-122"/>
            </a:endParaRPr>
          </a:p>
        </p:txBody>
      </p:sp>
      <p:sp>
        <p:nvSpPr>
          <p:cNvPr id="16386" name="Text Box 4"/>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178181" name="Rectangle 5"/>
          <p:cNvSpPr>
            <a:spLocks noChangeArrowheads="1"/>
          </p:cNvSpPr>
          <p:nvPr/>
        </p:nvSpPr>
        <p:spPr bwMode="auto">
          <a:xfrm>
            <a:off x="539750" y="908050"/>
            <a:ext cx="7416800" cy="1008063"/>
          </a:xfrm>
          <a:prstGeom prst="rect">
            <a:avLst/>
          </a:prstGeom>
          <a:noFill/>
          <a:ln w="9525">
            <a:noFill/>
            <a:miter lim="800000"/>
          </a:ln>
          <a:effectLst/>
        </p:spPr>
        <p:txBody>
          <a:bodyPr lIns="92075" tIns="46038" rIns="92075" bIns="46038" anchor="ctr"/>
          <a:lstStyle/>
          <a:p>
            <a:pPr marL="0" marR="0" lvl="0" indent="0" algn="l" defTabSz="914400" rtl="0" eaLnBrk="1" fontAlgn="base" latinLnBrk="0" hangingPunct="1">
              <a:lnSpc>
                <a:spcPct val="100000"/>
              </a:lnSpc>
              <a:spcBef>
                <a:spcPct val="0"/>
              </a:spcBef>
              <a:spcAft>
                <a:spcPct val="0"/>
              </a:spcAft>
              <a:buClrTx/>
              <a:buSzTx/>
              <a:buFontTx/>
              <a:buNone/>
              <a:defRPr/>
            </a:pP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a:t>
            </a:r>
            <a:r>
              <a:rPr kumimoji="1" lang="en-US" altLang="zh-CN"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1</a:t>
            </a: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）安全检查（</a:t>
            </a:r>
            <a:r>
              <a:rPr kumimoji="1" lang="en-US" altLang="zh-CN"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Safety Review, SR</a:t>
            </a: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a:t>
            </a:r>
            <a:b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br>
            <a:r>
              <a:rPr kumimoji="1" lang="zh-CN" altLang="en-US" sz="2400" b="1" i="0" u="none" strike="noStrike" kern="1200" cap="none" spc="0" normalizeH="0" baseline="0" noProof="0">
                <a:ln>
                  <a:noFill/>
                </a:ln>
                <a:solidFill>
                  <a:schemeClr val="accent2"/>
                </a:solidFill>
                <a:effectLst/>
                <a:uLnTx/>
                <a:uFillTx/>
                <a:latin typeface="Times New Roman" panose="02020603050405020304" pitchFamily="18" charset="0"/>
                <a:ea typeface="黑体" panose="02010609060101010101" pitchFamily="49" charset="-122"/>
                <a:cs typeface="+mn-cs"/>
              </a:rPr>
              <a:t> </a:t>
            </a:r>
            <a:br>
              <a:rPr kumimoji="1" lang="zh-CN" altLang="en-US" sz="2400" b="1" i="0" u="none" strike="noStrike" kern="1200" cap="none" spc="0" normalizeH="0" baseline="0" noProof="0">
                <a:ln>
                  <a:noFill/>
                </a:ln>
                <a:solidFill>
                  <a:schemeClr val="accent2"/>
                </a:solidFill>
                <a:effectLst/>
                <a:uLnTx/>
                <a:uFillTx/>
                <a:latin typeface="Times New Roman" panose="02020603050405020304" pitchFamily="18" charset="0"/>
                <a:ea typeface="黑体" panose="02010609060101010101" pitchFamily="49" charset="-122"/>
                <a:cs typeface="+mn-cs"/>
              </a:rPr>
            </a:br>
            <a:r>
              <a:rPr kumimoji="1" lang="zh-CN" altLang="en-US" sz="2400" b="1" i="0" u="none" strike="noStrike" kern="1200" cap="none" spc="0" normalizeH="0" baseline="0" noProof="0">
                <a:ln>
                  <a:noFill/>
                </a:ln>
                <a:solidFill>
                  <a:schemeClr val="accent2"/>
                </a:solidFill>
                <a:effectLst/>
                <a:uLnTx/>
                <a:uFillTx/>
                <a:latin typeface="Times New Roman" panose="02020603050405020304" pitchFamily="18" charset="0"/>
                <a:ea typeface="黑体" panose="02010609060101010101" pitchFamily="49" charset="-122"/>
                <a:cs typeface="+mn-cs"/>
              </a:rPr>
              <a:t>    </a:t>
            </a:r>
            <a:r>
              <a:rPr kumimoji="1" lang="zh-CN" altLang="en-US" sz="2400" b="1" i="0" u="none" strike="noStrike" kern="1200" cap="none" spc="0" normalizeH="0" baseline="0" noProof="0">
                <a:ln>
                  <a:noFill/>
                </a:ln>
                <a:solidFill>
                  <a:srgbClr val="FF0000"/>
                </a:solidFill>
                <a:effectLst/>
                <a:uLnTx/>
                <a:uFillTx/>
                <a:latin typeface="Times New Roman" panose="02020603050405020304" pitchFamily="18" charset="0"/>
                <a:ea typeface="黑体" panose="02010609060101010101" pitchFamily="49" charset="-122"/>
                <a:cs typeface="+mn-cs"/>
              </a:rPr>
              <a:t>评价的结果内容：</a:t>
            </a:r>
            <a:endParaRPr kumimoji="1" lang="zh-CN" altLang="en-US" sz="2400" b="1" i="0" u="none" strike="noStrike" kern="1200" cap="none" spc="0" normalizeH="0" baseline="0" noProof="0">
              <a:ln>
                <a:noFill/>
              </a:ln>
              <a:solidFill>
                <a:srgbClr val="FF0000"/>
              </a:solidFill>
              <a:effectLst/>
              <a:uLnTx/>
              <a:uFillTx/>
              <a:latin typeface="Times New Roman" panose="02020603050405020304" pitchFamily="18" charset="0"/>
              <a:ea typeface="黑体" panose="02010609060101010101" pitchFamily="49" charset="-122"/>
              <a:cs typeface="+mn-cs"/>
            </a:endParaRPr>
          </a:p>
        </p:txBody>
      </p:sp>
      <p:sp>
        <p:nvSpPr>
          <p:cNvPr id="16388" name="Rectangle 7"/>
          <p:cNvSpPr/>
          <p:nvPr/>
        </p:nvSpPr>
        <p:spPr>
          <a:xfrm>
            <a:off x="827088" y="3429000"/>
            <a:ext cx="2941637" cy="457200"/>
          </a:xfrm>
          <a:prstGeom prst="rect">
            <a:avLst/>
          </a:prstGeom>
          <a:noFill/>
          <a:ln w="9525">
            <a:noFill/>
          </a:ln>
        </p:spPr>
        <p:txBody>
          <a:bodyPr wrap="none" anchor="t" anchorCtr="0">
            <a:spAutoFit/>
          </a:bodyPr>
          <a:p>
            <a:r>
              <a:rPr lang="zh-CN" altLang="en-US" b="1" dirty="0">
                <a:solidFill>
                  <a:srgbClr val="FF0000"/>
                </a:solidFill>
                <a:latin typeface="黑体" panose="02010609060101010101" pitchFamily="49" charset="-122"/>
                <a:ea typeface="黑体" panose="02010609060101010101" pitchFamily="49" charset="-122"/>
              </a:rPr>
              <a:t>安全检查所需资料：</a:t>
            </a:r>
            <a:endParaRPr lang="zh-CN" altLang="en-US" b="1" dirty="0">
              <a:solidFill>
                <a:srgbClr val="FF0000"/>
              </a:solidFill>
              <a:latin typeface="黑体" panose="02010609060101010101" pitchFamily="49" charset="-122"/>
              <a:ea typeface="黑体" panose="02010609060101010101" pitchFamily="49" charset="-122"/>
            </a:endParaRPr>
          </a:p>
        </p:txBody>
      </p:sp>
      <p:sp>
        <p:nvSpPr>
          <p:cNvPr id="16389" name="Text Box 8"/>
          <p:cNvSpPr txBox="1"/>
          <p:nvPr/>
        </p:nvSpPr>
        <p:spPr>
          <a:xfrm>
            <a:off x="969963" y="3933825"/>
            <a:ext cx="4826000" cy="1800225"/>
          </a:xfrm>
          <a:prstGeom prst="rect">
            <a:avLst/>
          </a:prstGeom>
          <a:noFill/>
          <a:ln w="9525">
            <a:noFill/>
          </a:ln>
        </p:spPr>
        <p:txBody>
          <a:bodyPr anchor="t" anchorCtr="0">
            <a:spAutoFit/>
          </a:bodyPr>
          <a:p>
            <a:pPr>
              <a:lnSpc>
                <a:spcPct val="140000"/>
              </a:lnSpc>
              <a:buChar char="•"/>
            </a:pPr>
            <a:r>
              <a:rPr lang="en-US" altLang="zh-CN" sz="2000" b="1" dirty="0">
                <a:solidFill>
                  <a:schemeClr val="accent2"/>
                </a:solidFill>
                <a:latin typeface="Times New Roman" panose="02020603050405020304" pitchFamily="18" charset="0"/>
                <a:ea typeface="楷体_GB2312" pitchFamily="49" charset="-122"/>
              </a:rPr>
              <a:t> </a:t>
            </a:r>
            <a:r>
              <a:rPr lang="zh-CN" altLang="en-US" sz="2000" b="1" dirty="0">
                <a:solidFill>
                  <a:schemeClr val="accent2"/>
                </a:solidFill>
                <a:latin typeface="Times New Roman" panose="02020603050405020304" pitchFamily="18" charset="0"/>
                <a:ea typeface="楷体_GB2312" pitchFamily="49" charset="-122"/>
              </a:rPr>
              <a:t>相关的法规和标准；</a:t>
            </a:r>
            <a:endParaRPr lang="zh-CN" altLang="en-US" sz="2000" b="1" dirty="0">
              <a:solidFill>
                <a:schemeClr val="accent2"/>
              </a:solidFill>
              <a:latin typeface="Times New Roman" panose="02020603050405020304" pitchFamily="18" charset="0"/>
              <a:ea typeface="楷体_GB2312" pitchFamily="49" charset="-122"/>
            </a:endParaRPr>
          </a:p>
          <a:p>
            <a:pPr>
              <a:lnSpc>
                <a:spcPct val="140000"/>
              </a:lnSpc>
              <a:buChar char="•"/>
            </a:pPr>
            <a:r>
              <a:rPr lang="zh-CN" altLang="en-US" sz="2000" b="1" dirty="0">
                <a:solidFill>
                  <a:schemeClr val="accent2"/>
                </a:solidFill>
                <a:latin typeface="Times New Roman" panose="02020603050405020304" pitchFamily="18" charset="0"/>
                <a:ea typeface="楷体_GB2312" pitchFamily="49" charset="-122"/>
              </a:rPr>
              <a:t> 以前类似的安全分析报告；</a:t>
            </a:r>
            <a:endParaRPr lang="zh-CN" altLang="en-US" sz="2000" b="1" dirty="0">
              <a:solidFill>
                <a:schemeClr val="accent2"/>
              </a:solidFill>
              <a:latin typeface="Times New Roman" panose="02020603050405020304" pitchFamily="18" charset="0"/>
              <a:ea typeface="楷体_GB2312" pitchFamily="49" charset="-122"/>
            </a:endParaRPr>
          </a:p>
          <a:p>
            <a:pPr>
              <a:lnSpc>
                <a:spcPct val="140000"/>
              </a:lnSpc>
              <a:buChar char="•"/>
            </a:pPr>
            <a:r>
              <a:rPr lang="zh-CN" altLang="en-US" sz="2000" b="1" dirty="0">
                <a:solidFill>
                  <a:schemeClr val="accent2"/>
                </a:solidFill>
                <a:latin typeface="Times New Roman" panose="02020603050405020304" pitchFamily="18" charset="0"/>
                <a:ea typeface="楷体_GB2312" pitchFamily="49" charset="-122"/>
              </a:rPr>
              <a:t> 详细工艺和装置说明，</a:t>
            </a:r>
            <a:r>
              <a:rPr lang="en-US" altLang="zh-CN" sz="2000" b="1" dirty="0">
                <a:solidFill>
                  <a:schemeClr val="accent2"/>
                </a:solidFill>
                <a:latin typeface="Times New Roman" panose="02020603050405020304" pitchFamily="18" charset="0"/>
                <a:ea typeface="楷体_GB2312" pitchFamily="49" charset="-122"/>
              </a:rPr>
              <a:t>P&amp;IDS</a:t>
            </a:r>
            <a:r>
              <a:rPr lang="zh-CN" altLang="en-US" sz="2000" b="1" dirty="0">
                <a:solidFill>
                  <a:schemeClr val="accent2"/>
                </a:solidFill>
                <a:latin typeface="Times New Roman" panose="02020603050405020304" pitchFamily="18" charset="0"/>
                <a:ea typeface="楷体_GB2312" pitchFamily="49" charset="-122"/>
              </a:rPr>
              <a:t>和</a:t>
            </a:r>
            <a:r>
              <a:rPr lang="en-US" altLang="zh-CN" sz="2000" b="1" dirty="0">
                <a:solidFill>
                  <a:schemeClr val="accent2"/>
                </a:solidFill>
                <a:latin typeface="Times New Roman" panose="02020603050405020304" pitchFamily="18" charset="0"/>
                <a:ea typeface="楷体_GB2312" pitchFamily="49" charset="-122"/>
              </a:rPr>
              <a:t>PID</a:t>
            </a:r>
            <a:r>
              <a:rPr lang="zh-CN" altLang="en-US" sz="2000" b="1" dirty="0">
                <a:solidFill>
                  <a:schemeClr val="accent2"/>
                </a:solidFill>
                <a:latin typeface="Times New Roman" panose="02020603050405020304" pitchFamily="18" charset="0"/>
                <a:ea typeface="楷体_GB2312" pitchFamily="49" charset="-122"/>
              </a:rPr>
              <a:t>；</a:t>
            </a:r>
            <a:endParaRPr lang="zh-CN" altLang="en-US" sz="2000" b="1" dirty="0">
              <a:solidFill>
                <a:schemeClr val="accent2"/>
              </a:solidFill>
              <a:latin typeface="Times New Roman" panose="02020603050405020304" pitchFamily="18" charset="0"/>
              <a:ea typeface="楷体_GB2312" pitchFamily="49" charset="-122"/>
            </a:endParaRPr>
          </a:p>
          <a:p>
            <a:pPr>
              <a:lnSpc>
                <a:spcPct val="140000"/>
              </a:lnSpc>
              <a:buChar char="•"/>
            </a:pPr>
            <a:r>
              <a:rPr lang="zh-CN" altLang="en-US" sz="2000" b="1" dirty="0">
                <a:solidFill>
                  <a:schemeClr val="accent2"/>
                </a:solidFill>
                <a:latin typeface="Times New Roman" panose="02020603050405020304" pitchFamily="18" charset="0"/>
                <a:ea typeface="楷体_GB2312" pitchFamily="49" charset="-122"/>
              </a:rPr>
              <a:t> 开、停车及操作、维修、应急规程；</a:t>
            </a:r>
            <a:endParaRPr lang="zh-CN" altLang="en-US" sz="2000" b="1" dirty="0">
              <a:solidFill>
                <a:schemeClr val="accent2"/>
              </a:solidFill>
              <a:latin typeface="Times New Roman" panose="02020603050405020304" pitchFamily="18" charset="0"/>
              <a:ea typeface="楷体_GB2312" pitchFamily="49" charset="-122"/>
            </a:endParaRPr>
          </a:p>
        </p:txBody>
      </p:sp>
      <p:sp>
        <p:nvSpPr>
          <p:cNvPr id="16390" name="Text Box 9"/>
          <p:cNvSpPr txBox="1"/>
          <p:nvPr/>
        </p:nvSpPr>
        <p:spPr>
          <a:xfrm>
            <a:off x="5508625" y="3933825"/>
            <a:ext cx="3635375" cy="1800225"/>
          </a:xfrm>
          <a:prstGeom prst="rect">
            <a:avLst/>
          </a:prstGeom>
          <a:noFill/>
          <a:ln w="9525">
            <a:noFill/>
          </a:ln>
        </p:spPr>
        <p:txBody>
          <a:bodyPr anchor="t" anchorCtr="0">
            <a:spAutoFit/>
          </a:bodyPr>
          <a:p>
            <a:pPr>
              <a:lnSpc>
                <a:spcPct val="140000"/>
              </a:lnSpc>
              <a:buChar char="•"/>
            </a:pPr>
            <a:r>
              <a:rPr lang="en-US" altLang="zh-CN" sz="2000" b="1" dirty="0">
                <a:solidFill>
                  <a:schemeClr val="accent2"/>
                </a:solidFill>
                <a:latin typeface="Times New Roman" panose="02020603050405020304" pitchFamily="18" charset="0"/>
                <a:ea typeface="楷体_GB2312" pitchFamily="49" charset="-122"/>
              </a:rPr>
              <a:t> </a:t>
            </a:r>
            <a:r>
              <a:rPr lang="zh-CN" altLang="en-US" sz="2000" b="1" dirty="0">
                <a:solidFill>
                  <a:schemeClr val="accent2"/>
                </a:solidFill>
                <a:latin typeface="Times New Roman" panose="02020603050405020304" pitchFamily="18" charset="0"/>
                <a:ea typeface="楷体_GB2312" pitchFamily="49" charset="-122"/>
              </a:rPr>
              <a:t>事故报告、未遂事故报告；</a:t>
            </a:r>
            <a:endParaRPr lang="zh-CN" altLang="en-US" sz="2000" b="1" dirty="0">
              <a:solidFill>
                <a:schemeClr val="accent2"/>
              </a:solidFill>
              <a:latin typeface="Times New Roman" panose="02020603050405020304" pitchFamily="18" charset="0"/>
              <a:ea typeface="楷体_GB2312" pitchFamily="49" charset="-122"/>
            </a:endParaRPr>
          </a:p>
          <a:p>
            <a:pPr>
              <a:lnSpc>
                <a:spcPct val="140000"/>
              </a:lnSpc>
              <a:buChar char="•"/>
            </a:pPr>
            <a:r>
              <a:rPr lang="zh-CN" altLang="en-US" sz="2000" b="1" dirty="0">
                <a:solidFill>
                  <a:schemeClr val="accent2"/>
                </a:solidFill>
                <a:latin typeface="Times New Roman" panose="02020603050405020304" pitchFamily="18" charset="0"/>
                <a:ea typeface="楷体_GB2312" pitchFamily="49" charset="-122"/>
              </a:rPr>
              <a:t> 以往工艺维修记录；</a:t>
            </a:r>
            <a:endParaRPr lang="zh-CN" altLang="en-US" sz="2000" b="1" dirty="0">
              <a:solidFill>
                <a:schemeClr val="accent2"/>
              </a:solidFill>
              <a:latin typeface="Times New Roman" panose="02020603050405020304" pitchFamily="18" charset="0"/>
              <a:ea typeface="楷体_GB2312" pitchFamily="49" charset="-122"/>
            </a:endParaRPr>
          </a:p>
          <a:p>
            <a:pPr>
              <a:lnSpc>
                <a:spcPct val="140000"/>
              </a:lnSpc>
              <a:buChar char="•"/>
            </a:pPr>
            <a:r>
              <a:rPr lang="zh-CN" altLang="en-US" sz="2000" b="1" dirty="0">
                <a:solidFill>
                  <a:schemeClr val="accent2"/>
                </a:solidFill>
                <a:latin typeface="Times New Roman" panose="02020603050405020304" pitchFamily="18" charset="0"/>
                <a:ea typeface="楷体_GB2312" pitchFamily="49" charset="-122"/>
              </a:rPr>
              <a:t> 工艺物料性质；</a:t>
            </a:r>
            <a:endParaRPr lang="zh-CN" altLang="en-US" sz="2000" b="1" dirty="0">
              <a:solidFill>
                <a:schemeClr val="accent2"/>
              </a:solidFill>
              <a:latin typeface="Times New Roman" panose="02020603050405020304" pitchFamily="18" charset="0"/>
              <a:ea typeface="楷体_GB2312" pitchFamily="49" charset="-122"/>
            </a:endParaRPr>
          </a:p>
          <a:p>
            <a:pPr>
              <a:lnSpc>
                <a:spcPct val="140000"/>
              </a:lnSpc>
              <a:buChar char="•"/>
            </a:pPr>
            <a:r>
              <a:rPr lang="zh-CN" altLang="en-US" sz="2000" b="1" dirty="0">
                <a:solidFill>
                  <a:schemeClr val="accent2"/>
                </a:solidFill>
                <a:latin typeface="Times New Roman" panose="02020603050405020304" pitchFamily="18" charset="0"/>
                <a:ea typeface="楷体_GB2312" pitchFamily="49" charset="-122"/>
              </a:rPr>
              <a:t> 毒性及反应活性等资料。</a:t>
            </a:r>
            <a:endParaRPr lang="zh-CN" altLang="en-US" sz="2000" b="1" dirty="0">
              <a:solidFill>
                <a:schemeClr val="accent2"/>
              </a:solidFill>
              <a:latin typeface="Times New Roman" panose="02020603050405020304" pitchFamily="18" charset="0"/>
              <a:ea typeface="楷体_GB2312" pitchFamily="49" charset="-122"/>
            </a:endParaRPr>
          </a:p>
        </p:txBody>
      </p:sp>
    </p:spTree>
  </p:cSld>
  <p:clrMapOvr>
    <a:masterClrMapping/>
  </p:clrMapOvr>
  <p:transition>
    <p:pull/>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9" name="Text Box 3"/>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179204" name="Rectangle 4"/>
          <p:cNvSpPr>
            <a:spLocks noChangeArrowheads="1"/>
          </p:cNvSpPr>
          <p:nvPr/>
        </p:nvSpPr>
        <p:spPr bwMode="auto">
          <a:xfrm>
            <a:off x="539750" y="908050"/>
            <a:ext cx="7416800" cy="1008063"/>
          </a:xfrm>
          <a:prstGeom prst="rect">
            <a:avLst/>
          </a:prstGeom>
          <a:noFill/>
          <a:ln w="9525">
            <a:noFill/>
            <a:miter lim="800000"/>
          </a:ln>
          <a:effectLst/>
        </p:spPr>
        <p:txBody>
          <a:bodyPr lIns="92075" tIns="46038" rIns="92075" bIns="46038" anchor="ctr"/>
          <a:lstStyle/>
          <a:p>
            <a:pPr marL="0" marR="0" lvl="0" indent="0" algn="l" defTabSz="914400" rtl="0" eaLnBrk="1" fontAlgn="base" latinLnBrk="0" hangingPunct="1">
              <a:lnSpc>
                <a:spcPct val="100000"/>
              </a:lnSpc>
              <a:spcBef>
                <a:spcPct val="0"/>
              </a:spcBef>
              <a:spcAft>
                <a:spcPct val="0"/>
              </a:spcAft>
              <a:buClrTx/>
              <a:buSzTx/>
              <a:buFontTx/>
              <a:buNone/>
              <a:defRPr/>
            </a:pP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a:t>
            </a:r>
            <a:r>
              <a:rPr kumimoji="1" lang="en-US" altLang="zh-CN"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1</a:t>
            </a: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）安全检查（</a:t>
            </a:r>
            <a:r>
              <a:rPr kumimoji="1" lang="en-US" altLang="zh-CN"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Safety Review, SR</a:t>
            </a: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a:t>
            </a:r>
            <a:b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br>
            <a:r>
              <a:rPr kumimoji="1" lang="zh-CN" altLang="en-US" sz="2400" b="1" i="0" u="none" strike="noStrike" kern="1200" cap="none" spc="0" normalizeH="0" baseline="0" noProof="0">
                <a:ln>
                  <a:noFill/>
                </a:ln>
                <a:solidFill>
                  <a:schemeClr val="accent2"/>
                </a:solidFill>
                <a:effectLst/>
                <a:uLnTx/>
                <a:uFillTx/>
                <a:latin typeface="Times New Roman" panose="02020603050405020304" pitchFamily="18" charset="0"/>
                <a:ea typeface="黑体" panose="02010609060101010101" pitchFamily="49" charset="-122"/>
                <a:cs typeface="+mn-cs"/>
              </a:rPr>
              <a:t> </a:t>
            </a:r>
            <a:br>
              <a:rPr kumimoji="1" lang="zh-CN" altLang="en-US" sz="2400" b="1" i="0" u="none" strike="noStrike" kern="1200" cap="none" spc="0" normalizeH="0" baseline="0" noProof="0">
                <a:ln>
                  <a:noFill/>
                </a:ln>
                <a:solidFill>
                  <a:schemeClr val="accent2"/>
                </a:solidFill>
                <a:effectLst/>
                <a:uLnTx/>
                <a:uFillTx/>
                <a:latin typeface="Times New Roman" panose="02020603050405020304" pitchFamily="18" charset="0"/>
                <a:ea typeface="黑体" panose="02010609060101010101" pitchFamily="49" charset="-122"/>
                <a:cs typeface="+mn-cs"/>
              </a:rPr>
            </a:br>
            <a:r>
              <a:rPr kumimoji="1" lang="zh-CN" altLang="en-US" sz="2400" b="1" i="0" u="none" strike="noStrike" kern="1200" cap="none" spc="0" normalizeH="0" baseline="0" noProof="0">
                <a:ln>
                  <a:noFill/>
                </a:ln>
                <a:solidFill>
                  <a:schemeClr val="accent2"/>
                </a:solidFill>
                <a:effectLst/>
                <a:uLnTx/>
                <a:uFillTx/>
                <a:latin typeface="Times New Roman" panose="02020603050405020304" pitchFamily="18" charset="0"/>
                <a:ea typeface="黑体" panose="02010609060101010101" pitchFamily="49" charset="-122"/>
                <a:cs typeface="+mn-cs"/>
              </a:rPr>
              <a:t>    </a:t>
            </a:r>
            <a:r>
              <a:rPr kumimoji="1" lang="zh-CN" altLang="en-US" sz="2400" b="1" i="0" u="none" strike="noStrike" kern="1200" cap="none" spc="0" normalizeH="0" baseline="0" noProof="0">
                <a:ln>
                  <a:noFill/>
                </a:ln>
                <a:solidFill>
                  <a:srgbClr val="FF0000"/>
                </a:solidFill>
                <a:effectLst/>
                <a:uLnTx/>
                <a:uFillTx/>
                <a:latin typeface="Times New Roman" panose="02020603050405020304" pitchFamily="18" charset="0"/>
                <a:ea typeface="黑体" panose="02010609060101010101" pitchFamily="49" charset="-122"/>
                <a:cs typeface="+mn-cs"/>
              </a:rPr>
              <a:t>安全检查过程：</a:t>
            </a:r>
            <a:endParaRPr kumimoji="1" lang="zh-CN" altLang="en-US" sz="2400" b="1" i="0" u="none" strike="noStrike" kern="1200" cap="none" spc="0" normalizeH="0" baseline="0" noProof="0">
              <a:ln>
                <a:noFill/>
              </a:ln>
              <a:solidFill>
                <a:srgbClr val="FF0000"/>
              </a:solidFill>
              <a:effectLst/>
              <a:uLnTx/>
              <a:uFillTx/>
              <a:latin typeface="Times New Roman" panose="02020603050405020304" pitchFamily="18" charset="0"/>
              <a:ea typeface="黑体" panose="02010609060101010101" pitchFamily="49" charset="-122"/>
              <a:cs typeface="+mn-cs"/>
            </a:endParaRPr>
          </a:p>
        </p:txBody>
      </p:sp>
      <p:sp>
        <p:nvSpPr>
          <p:cNvPr id="17411" name="Text Box 8"/>
          <p:cNvSpPr txBox="1"/>
          <p:nvPr/>
        </p:nvSpPr>
        <p:spPr>
          <a:xfrm>
            <a:off x="3152775" y="2276475"/>
            <a:ext cx="1800225" cy="485775"/>
          </a:xfrm>
          <a:prstGeom prst="rect">
            <a:avLst/>
          </a:prstGeom>
          <a:noFill/>
          <a:ln w="28575" cap="flat" cmpd="sng">
            <a:solidFill>
              <a:srgbClr val="FF0000"/>
            </a:solidFill>
            <a:prstDash val="solid"/>
            <a:miter/>
            <a:headEnd type="none" w="med" len="med"/>
            <a:tailEnd type="none" w="med" len="med"/>
          </a:ln>
        </p:spPr>
        <p:txBody>
          <a:bodyPr anchor="t" anchorCtr="0">
            <a:spAutoFit/>
          </a:bodyPr>
          <a:p>
            <a:pPr algn="ctr">
              <a:spcBef>
                <a:spcPct val="50000"/>
              </a:spcBef>
            </a:pPr>
            <a:r>
              <a:rPr lang="zh-CN" altLang="en-US" dirty="0">
                <a:solidFill>
                  <a:schemeClr val="accent2"/>
                </a:solidFill>
                <a:latin typeface="Times New Roman" panose="02020603050405020304" pitchFamily="18" charset="0"/>
                <a:ea typeface="华文中宋" panose="02010600040101010101" pitchFamily="2" charset="-122"/>
              </a:rPr>
              <a:t>检查的准备</a:t>
            </a:r>
            <a:endParaRPr lang="zh-CN" altLang="en-US" dirty="0">
              <a:solidFill>
                <a:schemeClr val="accent2"/>
              </a:solidFill>
              <a:latin typeface="Times New Roman" panose="02020603050405020304" pitchFamily="18" charset="0"/>
              <a:ea typeface="华文中宋" panose="02010600040101010101" pitchFamily="2" charset="-122"/>
            </a:endParaRPr>
          </a:p>
        </p:txBody>
      </p:sp>
      <p:sp>
        <p:nvSpPr>
          <p:cNvPr id="17412" name="Text Box 9"/>
          <p:cNvSpPr txBox="1"/>
          <p:nvPr/>
        </p:nvSpPr>
        <p:spPr>
          <a:xfrm>
            <a:off x="3152775" y="3519488"/>
            <a:ext cx="1800225" cy="485775"/>
          </a:xfrm>
          <a:prstGeom prst="rect">
            <a:avLst/>
          </a:prstGeom>
          <a:noFill/>
          <a:ln w="28575" cap="flat" cmpd="sng">
            <a:solidFill>
              <a:srgbClr val="FF0000"/>
            </a:solidFill>
            <a:prstDash val="solid"/>
            <a:miter/>
            <a:headEnd type="none" w="med" len="med"/>
            <a:tailEnd type="none" w="med" len="med"/>
          </a:ln>
        </p:spPr>
        <p:txBody>
          <a:bodyPr anchor="t" anchorCtr="0">
            <a:spAutoFit/>
          </a:bodyPr>
          <a:p>
            <a:pPr algn="ctr">
              <a:spcBef>
                <a:spcPct val="50000"/>
              </a:spcBef>
            </a:pPr>
            <a:r>
              <a:rPr lang="zh-CN" altLang="en-US" dirty="0">
                <a:solidFill>
                  <a:schemeClr val="accent2"/>
                </a:solidFill>
                <a:latin typeface="Times New Roman" panose="02020603050405020304" pitchFamily="18" charset="0"/>
                <a:ea typeface="华文中宋" panose="02010600040101010101" pitchFamily="2" charset="-122"/>
              </a:rPr>
              <a:t>实施检查</a:t>
            </a:r>
            <a:endParaRPr lang="zh-CN" altLang="en-US" dirty="0">
              <a:solidFill>
                <a:schemeClr val="accent2"/>
              </a:solidFill>
              <a:latin typeface="Times New Roman" panose="02020603050405020304" pitchFamily="18" charset="0"/>
              <a:ea typeface="华文中宋" panose="02010600040101010101" pitchFamily="2" charset="-122"/>
            </a:endParaRPr>
          </a:p>
        </p:txBody>
      </p:sp>
      <p:sp>
        <p:nvSpPr>
          <p:cNvPr id="17413" name="Text Box 10"/>
          <p:cNvSpPr txBox="1"/>
          <p:nvPr/>
        </p:nvSpPr>
        <p:spPr>
          <a:xfrm>
            <a:off x="3165475" y="4724400"/>
            <a:ext cx="1800225" cy="485775"/>
          </a:xfrm>
          <a:prstGeom prst="rect">
            <a:avLst/>
          </a:prstGeom>
          <a:noFill/>
          <a:ln w="28575" cap="flat" cmpd="sng">
            <a:solidFill>
              <a:srgbClr val="FF0000"/>
            </a:solidFill>
            <a:prstDash val="solid"/>
            <a:miter/>
            <a:headEnd type="none" w="med" len="med"/>
            <a:tailEnd type="none" w="med" len="med"/>
          </a:ln>
        </p:spPr>
        <p:txBody>
          <a:bodyPr anchor="t" anchorCtr="0">
            <a:spAutoFit/>
          </a:bodyPr>
          <a:p>
            <a:pPr algn="ctr">
              <a:spcBef>
                <a:spcPct val="50000"/>
              </a:spcBef>
            </a:pPr>
            <a:r>
              <a:rPr lang="zh-CN" altLang="en-US" dirty="0">
                <a:solidFill>
                  <a:schemeClr val="accent2"/>
                </a:solidFill>
                <a:latin typeface="Times New Roman" panose="02020603050405020304" pitchFamily="18" charset="0"/>
                <a:ea typeface="华文中宋" panose="02010600040101010101" pitchFamily="2" charset="-122"/>
              </a:rPr>
              <a:t>汇总结果</a:t>
            </a:r>
            <a:endParaRPr lang="zh-CN" altLang="en-US" dirty="0">
              <a:solidFill>
                <a:schemeClr val="accent2"/>
              </a:solidFill>
              <a:latin typeface="Times New Roman" panose="02020603050405020304" pitchFamily="18" charset="0"/>
              <a:ea typeface="华文中宋" panose="02010600040101010101" pitchFamily="2" charset="-122"/>
            </a:endParaRPr>
          </a:p>
        </p:txBody>
      </p:sp>
      <p:sp>
        <p:nvSpPr>
          <p:cNvPr id="17414" name="Line 11"/>
          <p:cNvSpPr/>
          <p:nvPr/>
        </p:nvSpPr>
        <p:spPr>
          <a:xfrm>
            <a:off x="4067175" y="2781300"/>
            <a:ext cx="0" cy="719138"/>
          </a:xfrm>
          <a:prstGeom prst="line">
            <a:avLst/>
          </a:prstGeom>
          <a:ln w="28575" cap="flat" cmpd="sng">
            <a:solidFill>
              <a:schemeClr val="tx1"/>
            </a:solidFill>
            <a:prstDash val="solid"/>
            <a:round/>
            <a:headEnd type="none" w="med" len="med"/>
            <a:tailEnd type="triangle" w="med" len="lg"/>
          </a:ln>
        </p:spPr>
      </p:sp>
      <p:sp>
        <p:nvSpPr>
          <p:cNvPr id="17415" name="Line 12"/>
          <p:cNvSpPr/>
          <p:nvPr/>
        </p:nvSpPr>
        <p:spPr>
          <a:xfrm>
            <a:off x="4067175" y="4017963"/>
            <a:ext cx="0" cy="719137"/>
          </a:xfrm>
          <a:prstGeom prst="line">
            <a:avLst/>
          </a:prstGeom>
          <a:ln w="28575" cap="flat" cmpd="sng">
            <a:solidFill>
              <a:schemeClr val="tx1"/>
            </a:solidFill>
            <a:prstDash val="solid"/>
            <a:round/>
            <a:headEnd type="none" w="med" len="med"/>
            <a:tailEnd type="triangle" w="med" len="lg"/>
          </a:ln>
        </p:spPr>
      </p:sp>
    </p:spTree>
  </p:cSld>
  <p:clrMapOvr>
    <a:masterClrMapping/>
  </p:clrMapOvr>
  <p:transition>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7154" name="Rectangle 2"/>
          <p:cNvSpPr>
            <a:spLocks noGrp="1" noChangeArrowheads="1"/>
          </p:cNvSpPr>
          <p:nvPr>
            <p:ph type="title"/>
          </p:nvPr>
        </p:nvSpPr>
        <p:spPr bwMode="auto">
          <a:xfrm>
            <a:off x="612775" y="917575"/>
            <a:ext cx="8207375" cy="495300"/>
          </a:xfrm>
          <a:ln>
            <a:noFill/>
            <a:miter lim="800000"/>
          </a:ln>
        </p:spPr>
        <p:txBody>
          <a:bodyPr vert="horz" wrap="square" lIns="92075" tIns="46038" rIns="92075" bIns="46038" numCol="1" anchor="ctr"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r>
              <a:rPr kumimoji="1" lang="zh-CN" altLang="en-US" sz="24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楷体_GB2312" pitchFamily="49" charset="-122"/>
                <a:cs typeface="+mj-cs"/>
              </a:rPr>
              <a:t>（</a:t>
            </a:r>
            <a:r>
              <a:rPr kumimoji="1" lang="en-US" altLang="zh-CN" sz="24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楷体_GB2312" pitchFamily="49" charset="-122"/>
                <a:cs typeface="+mj-cs"/>
              </a:rPr>
              <a:t>2</a:t>
            </a:r>
            <a:r>
              <a:rPr kumimoji="1" lang="zh-CN" altLang="en-US" sz="24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楷体_GB2312" pitchFamily="49" charset="-122"/>
                <a:cs typeface="+mj-cs"/>
              </a:rPr>
              <a:t>）安全检查表分析（</a:t>
            </a:r>
            <a:r>
              <a:rPr kumimoji="1" lang="en-US" altLang="zh-CN" sz="24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楷体_GB2312" pitchFamily="49" charset="-122"/>
                <a:cs typeface="+mj-cs"/>
              </a:rPr>
              <a:t>Safety Checklist Analysis</a:t>
            </a:r>
            <a:r>
              <a:rPr kumimoji="1" lang="zh-CN" altLang="en-US" sz="24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楷体_GB2312" pitchFamily="49" charset="-122"/>
                <a:cs typeface="+mj-cs"/>
              </a:rPr>
              <a:t>）</a:t>
            </a:r>
            <a:endParaRPr kumimoji="1" lang="zh-CN" altLang="en-US" sz="24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楷体_GB2312" pitchFamily="49" charset="-122"/>
              <a:cs typeface="+mj-cs"/>
            </a:endParaRPr>
          </a:p>
        </p:txBody>
      </p:sp>
      <p:sp>
        <p:nvSpPr>
          <p:cNvPr id="18434" name="Text Box 3"/>
          <p:cNvSpPr txBox="1"/>
          <p:nvPr/>
        </p:nvSpPr>
        <p:spPr>
          <a:xfrm>
            <a:off x="838200" y="1751013"/>
            <a:ext cx="7620000" cy="1373187"/>
          </a:xfrm>
          <a:prstGeom prst="rect">
            <a:avLst/>
          </a:prstGeom>
          <a:noFill/>
          <a:ln w="9525">
            <a:noFill/>
          </a:ln>
        </p:spPr>
        <p:txBody>
          <a:bodyPr anchor="t" anchorCtr="0">
            <a:spAutoFit/>
          </a:bodyPr>
          <a:p>
            <a:pPr>
              <a:lnSpc>
                <a:spcPct val="140000"/>
              </a:lnSpc>
            </a:pPr>
            <a:r>
              <a:rPr lang="en-US" altLang="zh-CN" sz="2000" b="1" dirty="0">
                <a:solidFill>
                  <a:schemeClr val="accent2"/>
                </a:solidFill>
                <a:latin typeface="Times New Roman" panose="02020603050405020304" pitchFamily="18" charset="0"/>
                <a:ea typeface="楷体_GB2312" pitchFamily="49" charset="-122"/>
              </a:rPr>
              <a:t>        </a:t>
            </a:r>
            <a:r>
              <a:rPr lang="zh-CN" altLang="en-US" sz="2000" b="1" dirty="0">
                <a:solidFill>
                  <a:schemeClr val="accent2"/>
                </a:solidFill>
                <a:latin typeface="Times New Roman" panose="02020603050405020304" pitchFamily="18" charset="0"/>
                <a:ea typeface="楷体_GB2312" pitchFamily="49" charset="-122"/>
              </a:rPr>
              <a:t>利用检查条款按照相关的标准、规范等对已知的危险类别、设计缺陷以及与一般工艺设备、操作、管理有关的潜在危险性和有害性进行判别检查。</a:t>
            </a:r>
            <a:endParaRPr lang="zh-CN" altLang="en-US" sz="2000" b="1" dirty="0">
              <a:solidFill>
                <a:schemeClr val="accent2"/>
              </a:solidFill>
              <a:latin typeface="Times New Roman" panose="02020603050405020304" pitchFamily="18" charset="0"/>
              <a:ea typeface="楷体_GB2312" pitchFamily="49" charset="-122"/>
            </a:endParaRPr>
          </a:p>
        </p:txBody>
      </p:sp>
      <p:sp>
        <p:nvSpPr>
          <p:cNvPr id="18435" name="Rectangle 4"/>
          <p:cNvSpPr/>
          <p:nvPr/>
        </p:nvSpPr>
        <p:spPr>
          <a:xfrm>
            <a:off x="1303338" y="4070350"/>
            <a:ext cx="5075237" cy="1679575"/>
          </a:xfrm>
          <a:prstGeom prst="rect">
            <a:avLst/>
          </a:prstGeom>
          <a:noFill/>
          <a:ln w="9525">
            <a:noFill/>
          </a:ln>
        </p:spPr>
        <p:txBody>
          <a:bodyPr wrap="none" anchor="t" anchorCtr="0">
            <a:spAutoFit/>
          </a:bodyPr>
          <a:p>
            <a:pPr>
              <a:lnSpc>
                <a:spcPct val="130000"/>
              </a:lnSpc>
              <a:buFont typeface="Wingdings" panose="05000000000000000000" pitchFamily="2" charset="2"/>
              <a:buChar char="²"/>
            </a:pPr>
            <a:r>
              <a:rPr lang="en-US" altLang="zh-CN" sz="2000" b="1" dirty="0">
                <a:solidFill>
                  <a:schemeClr val="accent2"/>
                </a:solidFill>
                <a:latin typeface="Times New Roman" panose="02020603050405020304" pitchFamily="18" charset="0"/>
                <a:ea typeface="楷体_GB2312" pitchFamily="49" charset="-122"/>
              </a:rPr>
              <a:t> </a:t>
            </a:r>
            <a:r>
              <a:rPr lang="zh-CN" altLang="en-US" sz="2000" b="1" dirty="0">
                <a:solidFill>
                  <a:schemeClr val="accent2"/>
                </a:solidFill>
                <a:latin typeface="Times New Roman" panose="02020603050405020304" pitchFamily="18" charset="0"/>
                <a:ea typeface="楷体_GB2312" pitchFamily="49" charset="-122"/>
              </a:rPr>
              <a:t>有关标准、规程、规范及规定</a:t>
            </a:r>
            <a:endParaRPr lang="zh-CN" altLang="en-US" sz="2000" b="1" dirty="0">
              <a:solidFill>
                <a:schemeClr val="accent2"/>
              </a:solidFill>
              <a:latin typeface="Times New Roman" panose="02020603050405020304" pitchFamily="18" charset="0"/>
              <a:ea typeface="楷体_GB2312" pitchFamily="49" charset="-122"/>
            </a:endParaRPr>
          </a:p>
          <a:p>
            <a:pPr>
              <a:lnSpc>
                <a:spcPct val="130000"/>
              </a:lnSpc>
              <a:buFont typeface="Wingdings" panose="05000000000000000000" pitchFamily="2" charset="2"/>
              <a:buChar char="²"/>
            </a:pPr>
            <a:r>
              <a:rPr lang="zh-CN" altLang="en-US" sz="2000" b="1" dirty="0">
                <a:solidFill>
                  <a:schemeClr val="accent2"/>
                </a:solidFill>
                <a:latin typeface="Times New Roman" panose="02020603050405020304" pitchFamily="18" charset="0"/>
                <a:ea typeface="楷体_GB2312" pitchFamily="49" charset="-122"/>
              </a:rPr>
              <a:t> 国内外事故案例、本单位的经验</a:t>
            </a:r>
            <a:endParaRPr lang="zh-CN" altLang="en-US" sz="2000" b="1" dirty="0">
              <a:solidFill>
                <a:schemeClr val="accent2"/>
              </a:solidFill>
              <a:latin typeface="Times New Roman" panose="02020603050405020304" pitchFamily="18" charset="0"/>
              <a:ea typeface="楷体_GB2312" pitchFamily="49" charset="-122"/>
            </a:endParaRPr>
          </a:p>
          <a:p>
            <a:pPr>
              <a:lnSpc>
                <a:spcPct val="130000"/>
              </a:lnSpc>
              <a:buFont typeface="Wingdings" panose="05000000000000000000" pitchFamily="2" charset="2"/>
              <a:buChar char="²"/>
            </a:pPr>
            <a:r>
              <a:rPr lang="zh-CN" altLang="en-US" sz="2000" b="1" dirty="0">
                <a:solidFill>
                  <a:schemeClr val="accent2"/>
                </a:solidFill>
                <a:latin typeface="Times New Roman" panose="02020603050405020304" pitchFamily="18" charset="0"/>
                <a:ea typeface="楷体_GB2312" pitchFamily="49" charset="-122"/>
              </a:rPr>
              <a:t> 系统安全分析确定的危险部位及防范措施</a:t>
            </a:r>
            <a:endParaRPr lang="zh-CN" altLang="en-US" sz="2000" b="1" dirty="0">
              <a:solidFill>
                <a:schemeClr val="accent2"/>
              </a:solidFill>
              <a:latin typeface="Times New Roman" panose="02020603050405020304" pitchFamily="18" charset="0"/>
              <a:ea typeface="楷体_GB2312" pitchFamily="49" charset="-122"/>
            </a:endParaRPr>
          </a:p>
          <a:p>
            <a:pPr>
              <a:lnSpc>
                <a:spcPct val="130000"/>
              </a:lnSpc>
              <a:buFont typeface="Wingdings" panose="05000000000000000000" pitchFamily="2" charset="2"/>
              <a:buChar char="²"/>
            </a:pPr>
            <a:r>
              <a:rPr lang="zh-CN" altLang="en-US" sz="2000" b="1" dirty="0">
                <a:solidFill>
                  <a:schemeClr val="accent2"/>
                </a:solidFill>
                <a:latin typeface="Times New Roman" panose="02020603050405020304" pitchFamily="18" charset="0"/>
                <a:ea typeface="楷体_GB2312" pitchFamily="49" charset="-122"/>
              </a:rPr>
              <a:t> 研究成果</a:t>
            </a:r>
            <a:endParaRPr lang="zh-CN" altLang="en-US" sz="2000" b="1" dirty="0">
              <a:solidFill>
                <a:schemeClr val="accent2"/>
              </a:solidFill>
              <a:latin typeface="Times New Roman" panose="02020603050405020304" pitchFamily="18" charset="0"/>
              <a:ea typeface="楷体_GB2312" pitchFamily="49" charset="-122"/>
            </a:endParaRPr>
          </a:p>
        </p:txBody>
      </p:sp>
      <p:sp>
        <p:nvSpPr>
          <p:cNvPr id="18436" name="Text Box 5"/>
          <p:cNvSpPr txBox="1"/>
          <p:nvPr/>
        </p:nvSpPr>
        <p:spPr>
          <a:xfrm>
            <a:off x="914400" y="3581400"/>
            <a:ext cx="4495800" cy="420688"/>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b="1" dirty="0">
                <a:solidFill>
                  <a:srgbClr val="000099"/>
                </a:solidFill>
                <a:latin typeface="楷体_GB2312" pitchFamily="49" charset="-122"/>
                <a:ea typeface="楷体_GB2312" pitchFamily="49" charset="-122"/>
              </a:rPr>
              <a:t> </a:t>
            </a:r>
            <a:r>
              <a:rPr lang="zh-CN" altLang="en-US" b="1" dirty="0">
                <a:solidFill>
                  <a:srgbClr val="000099"/>
                </a:solidFill>
                <a:latin typeface="楷体_GB2312" pitchFamily="49" charset="-122"/>
                <a:ea typeface="楷体_GB2312" pitchFamily="49" charset="-122"/>
              </a:rPr>
              <a:t>编制的主要依据</a:t>
            </a:r>
            <a:endParaRPr lang="zh-CN" altLang="en-US" b="1" dirty="0">
              <a:solidFill>
                <a:srgbClr val="000099"/>
              </a:solidFill>
              <a:latin typeface="楷体_GB2312" pitchFamily="49" charset="-122"/>
              <a:ea typeface="楷体_GB2312" pitchFamily="49" charset="-122"/>
            </a:endParaRPr>
          </a:p>
        </p:txBody>
      </p:sp>
      <p:sp>
        <p:nvSpPr>
          <p:cNvPr id="18437" name="Text Box 6"/>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Tree>
  </p:cSld>
  <p:clrMapOvr>
    <a:masterClrMapping/>
  </p:clrMapOvr>
  <p:transition>
    <p:pull/>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7" name="Text Box 6"/>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19458" name="Text Box 7"/>
          <p:cNvSpPr txBox="1"/>
          <p:nvPr/>
        </p:nvSpPr>
        <p:spPr>
          <a:xfrm>
            <a:off x="755650" y="776288"/>
            <a:ext cx="4495800" cy="420687"/>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b="1" dirty="0">
                <a:solidFill>
                  <a:srgbClr val="000099"/>
                </a:solidFill>
                <a:latin typeface="楷体_GB2312" pitchFamily="49" charset="-122"/>
                <a:ea typeface="楷体_GB2312" pitchFamily="49" charset="-122"/>
              </a:rPr>
              <a:t> </a:t>
            </a:r>
            <a:r>
              <a:rPr lang="zh-CN" altLang="en-US" b="1" dirty="0">
                <a:solidFill>
                  <a:srgbClr val="000099"/>
                </a:solidFill>
                <a:latin typeface="楷体_GB2312" pitchFamily="49" charset="-122"/>
                <a:ea typeface="楷体_GB2312" pitchFamily="49" charset="-122"/>
              </a:rPr>
              <a:t>几种典型的安全检查表</a:t>
            </a:r>
            <a:endParaRPr lang="zh-CN" altLang="en-US" b="1" dirty="0">
              <a:solidFill>
                <a:srgbClr val="000099"/>
              </a:solidFill>
              <a:latin typeface="楷体_GB2312" pitchFamily="49" charset="-122"/>
              <a:ea typeface="楷体_GB2312" pitchFamily="49" charset="-122"/>
            </a:endParaRPr>
          </a:p>
        </p:txBody>
      </p:sp>
      <p:graphicFrame>
        <p:nvGraphicFramePr>
          <p:cNvPr id="180373" name="Group 149"/>
          <p:cNvGraphicFramePr>
            <a:graphicFrameLocks noGrp="1"/>
          </p:cNvGraphicFramePr>
          <p:nvPr>
            <p:ph sz="half" idx="4294967295"/>
          </p:nvPr>
        </p:nvGraphicFramePr>
        <p:xfrm>
          <a:off x="817563" y="1744663"/>
          <a:ext cx="7499350" cy="1108075"/>
        </p:xfrm>
        <a:graphic>
          <a:graphicData uri="http://schemas.openxmlformats.org/drawingml/2006/table">
            <a:tbl>
              <a:tblPr/>
              <a:tblGrid>
                <a:gridCol w="1249362"/>
                <a:gridCol w="1703388"/>
                <a:gridCol w="796925"/>
                <a:gridCol w="777875"/>
                <a:gridCol w="1722437"/>
                <a:gridCol w="1249363"/>
              </a:tblGrid>
              <a:tr h="368300">
                <a:tc rowSpan="2">
                  <a:txBody>
                    <a:bodyPr/>
                    <a:lstStyle/>
                    <a:p>
                      <a:pPr marL="0" marR="0" lvl="0" indent="0" algn="ctr" defTabSz="914400" rtl="0" eaLnBrk="1" fontAlgn="ctr"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ctr"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ctr"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ctr"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ctr"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ctr" latinLnBrk="0" hangingPunct="1">
                        <a:lnSpc>
                          <a:spcPct val="30000"/>
                        </a:lnSpc>
                        <a:spcBef>
                          <a:spcPct val="0"/>
                        </a:spcBef>
                        <a:spcAft>
                          <a:spcPct val="0"/>
                        </a:spcAft>
                        <a:buClrTx/>
                        <a:buSzTx/>
                        <a:buFontTx/>
                        <a:buNone/>
                      </a:pPr>
                      <a:r>
                        <a:rPr kumimoji="1" lang="zh-CN" altLang="en-US"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rPr>
                        <a:t>序  号</a:t>
                      </a:r>
                      <a:endParaRPr kumimoji="1" lang="zh-CN" altLang="en-US"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ctr"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ctr"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ctr"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ctr"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ctr"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ctr" latinLnBrk="0" hangingPunct="1">
                        <a:lnSpc>
                          <a:spcPct val="30000"/>
                        </a:lnSpc>
                        <a:spcBef>
                          <a:spcPct val="0"/>
                        </a:spcBef>
                        <a:spcAft>
                          <a:spcPct val="0"/>
                        </a:spcAft>
                        <a:buClrTx/>
                        <a:buSzTx/>
                        <a:buFontTx/>
                        <a:buNone/>
                      </a:pPr>
                      <a:r>
                        <a:rPr kumimoji="1" lang="zh-CN" altLang="en-US"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rPr>
                        <a:t>检查项目和内容</a:t>
                      </a:r>
                      <a:endParaRPr kumimoji="1" lang="zh-CN" altLang="en-US"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1" lang="zh-CN" altLang="en-US"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rPr>
                        <a:t>检查结果</a:t>
                      </a:r>
                      <a:endParaRPr kumimoji="1" lang="zh-CN" altLang="en-US"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cPr/>
                </a:tc>
                <a:tc rowSpan="2">
                  <a:txBody>
                    <a:bodyPr/>
                    <a:lstStyle/>
                    <a:p>
                      <a:pPr marL="0" marR="0" lvl="0" indent="0" algn="ctr" defTabSz="914400" rtl="0" eaLnBrk="1" fontAlgn="base"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base"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base"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base"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base"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base" latinLnBrk="0" hangingPunct="1">
                        <a:lnSpc>
                          <a:spcPct val="30000"/>
                        </a:lnSpc>
                        <a:spcBef>
                          <a:spcPct val="0"/>
                        </a:spcBef>
                        <a:spcAft>
                          <a:spcPct val="0"/>
                        </a:spcAft>
                        <a:buClrTx/>
                        <a:buSzTx/>
                        <a:buFontTx/>
                        <a:buNone/>
                      </a:pPr>
                      <a:r>
                        <a:rPr kumimoji="1" lang="zh-CN" altLang="en-US"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rPr>
                        <a:t>标准依据</a:t>
                      </a:r>
                      <a:endParaRPr kumimoji="1" lang="zh-CN" altLang="en-US"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base"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base"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base"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base" latinLnBrk="0" hangingPunct="1">
                        <a:lnSpc>
                          <a:spcPct val="3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p>
                      <a:pPr marL="0" marR="0" lvl="0" indent="0" algn="ctr" defTabSz="914400" rtl="0" eaLnBrk="1" fontAlgn="base" latinLnBrk="0" hangingPunct="1">
                        <a:lnSpc>
                          <a:spcPct val="30000"/>
                        </a:lnSpc>
                        <a:spcBef>
                          <a:spcPct val="0"/>
                        </a:spcBef>
                        <a:spcAft>
                          <a:spcPct val="0"/>
                        </a:spcAft>
                        <a:buClrTx/>
                        <a:buSzTx/>
                        <a:buFontTx/>
                        <a:buNone/>
                      </a:pPr>
                      <a:r>
                        <a:rPr kumimoji="1" lang="zh-CN" altLang="en-US"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rPr>
                        <a:t>备  注</a:t>
                      </a:r>
                      <a:endParaRPr kumimoji="1" lang="zh-CN" altLang="en-US"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vMerge="1">
                  <a:tcPr/>
                </a:tc>
                <a:tc vMerge="1">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1" lang="zh-CN" altLang="en-US"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rPr>
                        <a:t>是</a:t>
                      </a:r>
                      <a:endParaRPr kumimoji="1" lang="zh-CN" altLang="en-US"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1" lang="zh-CN" altLang="en-US"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rPr>
                        <a:t>否</a:t>
                      </a:r>
                      <a:endParaRPr kumimoji="1" lang="zh-CN" altLang="en-US"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c vMerge="1">
                  <a:tcPr/>
                </a:tc>
              </a:tr>
              <a:tr h="368300">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zh-CN" sz="1400" b="0" i="0" u="none" strike="noStrike" cap="none" normalizeH="0" baseline="0" smtClean="0">
                        <a:ln>
                          <a:noFill/>
                        </a:ln>
                        <a:solidFill>
                          <a:schemeClr val="tx1"/>
                        </a:solidFill>
                        <a:effectLst/>
                        <a:latin typeface="Times New Roman" panose="02020603050405020304" pitchFamily="18" charset="0"/>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80461" name="Group 237"/>
          <p:cNvGraphicFramePr>
            <a:graphicFrameLocks noGrp="1"/>
          </p:cNvGraphicFramePr>
          <p:nvPr>
            <p:ph sz="half" idx="4294967295"/>
          </p:nvPr>
        </p:nvGraphicFramePr>
        <p:xfrm>
          <a:off x="836613" y="3503613"/>
          <a:ext cx="7480300" cy="2519363"/>
        </p:xfrm>
        <a:graphic>
          <a:graphicData uri="http://schemas.openxmlformats.org/drawingml/2006/table">
            <a:tbl>
              <a:tblPr/>
              <a:tblGrid>
                <a:gridCol w="855662"/>
                <a:gridCol w="1584325"/>
                <a:gridCol w="2054225"/>
                <a:gridCol w="1720850"/>
                <a:gridCol w="1265238"/>
              </a:tblGrid>
              <a:tr h="312738">
                <a:tc rowSpan="2">
                  <a:txBody>
                    <a:bodyPr/>
                    <a:lstStyle/>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序  号</a:t>
                      </a:r>
                      <a:endPar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检查项目和内容</a:t>
                      </a:r>
                      <a:endPar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检查结果</a:t>
                      </a:r>
                      <a:endPar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cPr/>
                </a:tc>
                <a:tc rowSpan="2">
                  <a:txBody>
                    <a:bodyPr/>
                    <a:lstStyle/>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备注</a:t>
                      </a:r>
                      <a:endPar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39725">
                <a:tc vMerge="1">
                  <a:tcPr/>
                </a:tc>
                <a:tc vMerge="1">
                  <a:tcPr/>
                </a:tc>
                <a:tc>
                  <a:txBody>
                    <a:bodyPr/>
                    <a:lstStyle/>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可判分数</a:t>
                      </a:r>
                      <a:endPar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判给分数</a:t>
                      </a:r>
                      <a:endPar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r>
              <a:tr h="1014412">
                <a:tc rowSpan="3">
                  <a:txBody>
                    <a:bodyPr/>
                    <a:lstStyle/>
                    <a:p>
                      <a:pPr marL="0" marR="0" lvl="0" indent="0" algn="ctr" defTabSz="914400" rtl="0" eaLnBrk="1" fontAlgn="base" latinLnBrk="0" hangingPunct="1">
                        <a:lnSpc>
                          <a:spcPct val="50000"/>
                        </a:lnSpc>
                        <a:spcBef>
                          <a:spcPct val="0"/>
                        </a:spcBef>
                        <a:spcAft>
                          <a:spcPct val="0"/>
                        </a:spcAft>
                        <a:buClrTx/>
                        <a:buSzTx/>
                        <a:buFontTx/>
                        <a:buNone/>
                      </a:pPr>
                      <a:endParaRPr kumimoji="1" lang="zh-CN"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检查条款</a:t>
                      </a:r>
                      <a:endPar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r>
                        <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0-1–2–3(</a:t>
                      </a: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低度危险</a:t>
                      </a:r>
                      <a:r>
                        <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a:t>
                      </a: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r>
                        <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0-1–3–5(</a:t>
                      </a: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中度危险</a:t>
                      </a:r>
                      <a:endPar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endPar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r>
                        <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0-1–5–7(</a:t>
                      </a: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高度危险</a:t>
                      </a:r>
                      <a:endPar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pPr>
                      <a:endParaRPr kumimoji="1" lang="zh-CN"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50000"/>
                        </a:lnSpc>
                        <a:spcBef>
                          <a:spcPct val="0"/>
                        </a:spcBef>
                        <a:spcAft>
                          <a:spcPct val="0"/>
                        </a:spcAft>
                        <a:buClrTx/>
                        <a:buSzTx/>
                        <a:buFontTx/>
                        <a:buNone/>
                      </a:pPr>
                      <a:endParaRPr kumimoji="1" lang="zh-CN"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4800">
                <a:tc vMerge="1">
                  <a:tcPr/>
                </a:tc>
                <a:tc vMerge="1">
                  <a:tcPr/>
                </a:tc>
                <a:tc>
                  <a:txBody>
                    <a:bodyPr/>
                    <a:lstStyle/>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总的满分</a:t>
                      </a:r>
                      <a:endPar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总的判分</a:t>
                      </a:r>
                      <a:endPar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cPr/>
                </a:tc>
              </a:tr>
              <a:tr h="547688">
                <a:tc vMerge="1">
                  <a:tcPr/>
                </a:tc>
                <a:tc gridSpan="4">
                  <a:txBody>
                    <a:bodyPr/>
                    <a:lstStyle/>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endPar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p>
                      <a:pPr marL="0" marR="0" lvl="0" indent="0" algn="ctr" defTabSz="914400" rtl="0" eaLnBrk="1" fontAlgn="base" latinLnBrk="0" hangingPunct="1">
                        <a:lnSpc>
                          <a:spcPct val="50000"/>
                        </a:lnSpc>
                        <a:spcBef>
                          <a:spcPct val="0"/>
                        </a:spcBef>
                        <a:spcAft>
                          <a:spcPct val="0"/>
                        </a:spcAft>
                        <a:buClrTx/>
                        <a:buSzTx/>
                        <a:buFontTx/>
                        <a:buNone/>
                      </a:pP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百分比</a:t>
                      </a:r>
                      <a:r>
                        <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a:t>
                      </a: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总的分数</a:t>
                      </a:r>
                      <a:r>
                        <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a:t>
                      </a: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总的可能的分数</a:t>
                      </a:r>
                      <a:r>
                        <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a:t>
                      </a: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判分</a:t>
                      </a:r>
                      <a:r>
                        <a:rPr kumimoji="1" lang="en-US" altLang="zh-CN"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a:t>
                      </a:r>
                      <a:r>
                        <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rPr>
                        <a:t>满分</a:t>
                      </a:r>
                      <a:endParaRPr kumimoji="1" lang="zh-CN" altLang="en-US" sz="1400" b="0" i="0" u="none" strike="noStrike" cap="none" normalizeH="0" baseline="0" smtClean="0">
                        <a:ln>
                          <a:noFill/>
                        </a:ln>
                        <a:solidFill>
                          <a:schemeClr val="tx1"/>
                        </a:solidFill>
                        <a:effectLst/>
                        <a:latin typeface="华文中宋" panose="02010600040101010101" pitchFamily="2" charset="-122"/>
                        <a:ea typeface="华文中宋" panose="02010600040101010101" pitchFamily="2"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r>
            </a:tbl>
          </a:graphicData>
        </a:graphic>
      </p:graphicFrame>
      <p:sp>
        <p:nvSpPr>
          <p:cNvPr id="180462" name="Rectangle 238"/>
          <p:cNvSpPr>
            <a:spLocks noChangeArrowheads="1"/>
          </p:cNvSpPr>
          <p:nvPr/>
        </p:nvSpPr>
        <p:spPr bwMode="auto">
          <a:xfrm>
            <a:off x="3422650" y="1228725"/>
            <a:ext cx="2228850" cy="396875"/>
          </a:xfrm>
          <a:prstGeom prst="rect">
            <a:avLst/>
          </a:prstGeom>
          <a:noFill/>
          <a:ln w="9525">
            <a:noFill/>
            <a:miter lim="800000"/>
          </a:ln>
          <a:effec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1" lang="zh-CN" altLang="en-US" sz="20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宋体" panose="02010600030101010101" pitchFamily="2" charset="-122"/>
                <a:cs typeface="+mn-cs"/>
              </a:rPr>
              <a:t>提问型安全检查表</a:t>
            </a:r>
            <a:endParaRPr kumimoji="1" lang="zh-CN" altLang="en-US" sz="20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宋体" panose="02010600030101010101" pitchFamily="2" charset="-122"/>
              <a:cs typeface="+mn-cs"/>
            </a:endParaRPr>
          </a:p>
        </p:txBody>
      </p:sp>
      <p:sp>
        <p:nvSpPr>
          <p:cNvPr id="180463" name="Rectangle 239"/>
          <p:cNvSpPr>
            <a:spLocks noChangeArrowheads="1"/>
          </p:cNvSpPr>
          <p:nvPr/>
        </p:nvSpPr>
        <p:spPr bwMode="auto">
          <a:xfrm>
            <a:off x="2976563" y="2997200"/>
            <a:ext cx="3251200" cy="396875"/>
          </a:xfrm>
          <a:prstGeom prst="rect">
            <a:avLst/>
          </a:prstGeom>
          <a:noFill/>
          <a:ln w="9525">
            <a:noFill/>
            <a:miter lim="800000"/>
          </a:ln>
          <a:effec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1" lang="zh-CN" altLang="en-US" sz="20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宋体" panose="02010600030101010101" pitchFamily="2" charset="-122"/>
                <a:cs typeface="+mn-cs"/>
              </a:rPr>
              <a:t>半定量打分法的安全检查表</a:t>
            </a:r>
            <a:endParaRPr kumimoji="1" lang="zh-CN" altLang="en-US" sz="20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pull/>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Rectangle 2"/>
          <p:cNvSpPr/>
          <p:nvPr>
            <p:ph idx="1"/>
          </p:nvPr>
        </p:nvSpPr>
        <p:spPr>
          <a:xfrm>
            <a:off x="762000" y="1600200"/>
            <a:ext cx="7772400" cy="4343400"/>
          </a:xfrm>
          <a:noFill/>
          <a:ln>
            <a:noFill/>
          </a:ln>
        </p:spPr>
        <p:txBody>
          <a:bodyPr anchor="t" anchorCtr="0"/>
          <a:p>
            <a:pPr algn="just" eaLnBrk="1" hangingPunct="1">
              <a:lnSpc>
                <a:spcPct val="120000"/>
              </a:lnSpc>
              <a:buFont typeface="Wingdings" panose="05000000000000000000" pitchFamily="2" charset="2"/>
              <a:buChar char="²"/>
            </a:pPr>
            <a:r>
              <a:rPr lang="zh-CN" altLang="en-US" sz="2400" b="1" dirty="0">
                <a:solidFill>
                  <a:schemeClr val="accent2"/>
                </a:solidFill>
                <a:ea typeface="楷体_GB2312" pitchFamily="49" charset="-122"/>
              </a:rPr>
              <a:t>事先编制，有充分的时间组织有经验的人员来编写，做到系统化、完整化，不致于漏掉能导致危险的关键因素。</a:t>
            </a:r>
            <a:endParaRPr lang="zh-CN" altLang="en-US" sz="2400" b="1" dirty="0">
              <a:solidFill>
                <a:schemeClr val="accent2"/>
              </a:solidFill>
              <a:ea typeface="楷体_GB2312" pitchFamily="49" charset="-122"/>
            </a:endParaRPr>
          </a:p>
          <a:p>
            <a:pPr algn="just" eaLnBrk="1" hangingPunct="1">
              <a:lnSpc>
                <a:spcPct val="120000"/>
              </a:lnSpc>
              <a:buFont typeface="Wingdings" panose="05000000000000000000" pitchFamily="2" charset="2"/>
              <a:buChar char="²"/>
            </a:pPr>
            <a:r>
              <a:rPr lang="zh-CN" altLang="en-US" sz="2400" b="1" dirty="0">
                <a:solidFill>
                  <a:schemeClr val="accent2"/>
                </a:solidFill>
                <a:ea typeface="楷体_GB2312" pitchFamily="49" charset="-122"/>
              </a:rPr>
              <a:t>可以根据规定的标准、规范和法规、检查遵守的情况，提出准确的评价。</a:t>
            </a:r>
            <a:endParaRPr lang="zh-CN" altLang="en-US" sz="2400" b="1" dirty="0">
              <a:solidFill>
                <a:schemeClr val="accent2"/>
              </a:solidFill>
              <a:ea typeface="楷体_GB2312" pitchFamily="49" charset="-122"/>
            </a:endParaRPr>
          </a:p>
          <a:p>
            <a:pPr algn="just" eaLnBrk="1" hangingPunct="1">
              <a:lnSpc>
                <a:spcPct val="120000"/>
              </a:lnSpc>
              <a:buFont typeface="Wingdings" panose="05000000000000000000" pitchFamily="2" charset="2"/>
              <a:buChar char="²"/>
            </a:pPr>
            <a:r>
              <a:rPr lang="zh-CN" altLang="en-US" sz="2400" b="1" dirty="0">
                <a:solidFill>
                  <a:schemeClr val="accent2"/>
                </a:solidFill>
                <a:ea typeface="楷体_GB2312" pitchFamily="49" charset="-122"/>
              </a:rPr>
              <a:t>表的应用方式是有问有答，给人的印象深刻，能起到安全教育的作用。表内还可注明改进措施的要求，隔一段时间后重新检查改进情况。</a:t>
            </a:r>
            <a:endParaRPr lang="zh-CN" altLang="en-US" sz="2400" b="1" dirty="0">
              <a:solidFill>
                <a:schemeClr val="accent2"/>
              </a:solidFill>
              <a:ea typeface="楷体_GB2312" pitchFamily="49" charset="-122"/>
            </a:endParaRPr>
          </a:p>
          <a:p>
            <a:pPr algn="just" eaLnBrk="1" hangingPunct="1">
              <a:lnSpc>
                <a:spcPct val="120000"/>
              </a:lnSpc>
              <a:buFont typeface="Wingdings" panose="05000000000000000000" pitchFamily="2" charset="2"/>
              <a:buChar char="²"/>
            </a:pPr>
            <a:r>
              <a:rPr lang="zh-CN" altLang="en-US" sz="2400" b="1" dirty="0">
                <a:solidFill>
                  <a:schemeClr val="accent2"/>
                </a:solidFill>
                <a:ea typeface="楷体_GB2312" pitchFamily="49" charset="-122"/>
              </a:rPr>
              <a:t>简明易懂，容易掌握。</a:t>
            </a:r>
            <a:endParaRPr lang="zh-CN" altLang="en-US" sz="2400" b="1" dirty="0">
              <a:solidFill>
                <a:schemeClr val="accent2"/>
              </a:solidFill>
              <a:ea typeface="楷体_GB2312" pitchFamily="49" charset="-122"/>
            </a:endParaRPr>
          </a:p>
        </p:txBody>
      </p:sp>
      <p:sp>
        <p:nvSpPr>
          <p:cNvPr id="20482" name="Text Box 3"/>
          <p:cNvSpPr txBox="1"/>
          <p:nvPr/>
        </p:nvSpPr>
        <p:spPr>
          <a:xfrm>
            <a:off x="762000" y="914400"/>
            <a:ext cx="1395413" cy="519113"/>
          </a:xfrm>
          <a:prstGeom prst="rect">
            <a:avLst/>
          </a:prstGeom>
          <a:noFill/>
          <a:ln w="12700">
            <a:noFill/>
          </a:ln>
        </p:spPr>
        <p:txBody>
          <a:bodyPr wrap="none" anchor="t" anchorCtr="0">
            <a:spAutoFit/>
          </a:bodyPr>
          <a:p>
            <a:pPr>
              <a:buFont typeface="Wingdings" panose="05000000000000000000" pitchFamily="2" charset="2"/>
              <a:buChar char="v"/>
            </a:pPr>
            <a:r>
              <a:rPr lang="en-US" altLang="zh-CN" sz="2800" b="1" dirty="0">
                <a:solidFill>
                  <a:srgbClr val="000099"/>
                </a:solidFill>
                <a:latin typeface="楷体_GB2312" pitchFamily="49" charset="-122"/>
                <a:ea typeface="楷体_GB2312" pitchFamily="49" charset="-122"/>
              </a:rPr>
              <a:t> </a:t>
            </a:r>
            <a:r>
              <a:rPr lang="zh-CN" altLang="en-US" sz="2800" b="1" dirty="0">
                <a:solidFill>
                  <a:srgbClr val="000099"/>
                </a:solidFill>
                <a:latin typeface="楷体_GB2312" pitchFamily="49" charset="-122"/>
                <a:ea typeface="楷体_GB2312" pitchFamily="49" charset="-122"/>
              </a:rPr>
              <a:t>优点</a:t>
            </a:r>
            <a:endParaRPr lang="zh-CN" altLang="en-US" sz="2800" b="1" dirty="0">
              <a:solidFill>
                <a:srgbClr val="000099"/>
              </a:solidFill>
              <a:latin typeface="楷体_GB2312" pitchFamily="49" charset="-122"/>
              <a:ea typeface="楷体_GB2312" pitchFamily="49" charset="-122"/>
            </a:endParaRPr>
          </a:p>
        </p:txBody>
      </p:sp>
      <p:sp>
        <p:nvSpPr>
          <p:cNvPr id="20483" name="Text Box 4"/>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Tree>
  </p:cSld>
  <p:clrMapOvr>
    <a:masterClrMapping/>
  </p:clrMapOvr>
  <p:transition>
    <p:pull/>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Text Box 1026"/>
          <p:cNvSpPr txBox="1"/>
          <p:nvPr/>
        </p:nvSpPr>
        <p:spPr>
          <a:xfrm>
            <a:off x="685800" y="819150"/>
            <a:ext cx="7342188" cy="476250"/>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sz="2800" b="1" dirty="0">
                <a:solidFill>
                  <a:srgbClr val="000099"/>
                </a:solidFill>
                <a:latin typeface="楷体_GB2312" pitchFamily="49" charset="-122"/>
                <a:ea typeface="楷体_GB2312" pitchFamily="49" charset="-122"/>
              </a:rPr>
              <a:t> </a:t>
            </a:r>
            <a:r>
              <a:rPr lang="zh-CN" altLang="en-US" sz="2800" b="1" dirty="0">
                <a:solidFill>
                  <a:srgbClr val="000099"/>
                </a:solidFill>
                <a:latin typeface="楷体_GB2312" pitchFamily="49" charset="-122"/>
                <a:ea typeface="楷体_GB2312" pitchFamily="49" charset="-122"/>
              </a:rPr>
              <a:t>安全检查表举例（气柜安全评价检查表）</a:t>
            </a:r>
            <a:endParaRPr lang="zh-CN" altLang="en-US" sz="2800" b="1" dirty="0">
              <a:solidFill>
                <a:srgbClr val="000099"/>
              </a:solidFill>
              <a:latin typeface="楷体_GB2312" pitchFamily="49" charset="-122"/>
              <a:ea typeface="楷体_GB2312" pitchFamily="49" charset="-122"/>
            </a:endParaRPr>
          </a:p>
        </p:txBody>
      </p:sp>
      <p:graphicFrame>
        <p:nvGraphicFramePr>
          <p:cNvPr id="21506" name="Object 1027"/>
          <p:cNvGraphicFramePr>
            <a:graphicFrameLocks noChangeAspect="1"/>
          </p:cNvGraphicFramePr>
          <p:nvPr/>
        </p:nvGraphicFramePr>
        <p:xfrm>
          <a:off x="1216025" y="1524000"/>
          <a:ext cx="6937375" cy="4662488"/>
        </p:xfrm>
        <a:graphic>
          <a:graphicData uri="http://schemas.openxmlformats.org/presentationml/2006/ole">
            <mc:AlternateContent xmlns:mc="http://schemas.openxmlformats.org/markup-compatibility/2006">
              <mc:Choice xmlns:v="urn:schemas-microsoft-com:vml" Requires="v">
                <p:oleObj spid="_x0000_s3076" name="" r:id="rId1" imgW="6944360" imgH="4777740" progId="Word.Document.8">
                  <p:embed/>
                </p:oleObj>
              </mc:Choice>
              <mc:Fallback>
                <p:oleObj name="" r:id="rId1" imgW="6944360" imgH="4777740" progId="Word.Document.8">
                  <p:embed/>
                  <p:pic>
                    <p:nvPicPr>
                      <p:cNvPr id="0" name="图片 3075"/>
                      <p:cNvPicPr/>
                      <p:nvPr/>
                    </p:nvPicPr>
                    <p:blipFill>
                      <a:blip r:embed="rId2"/>
                      <a:srcRect r="20734" b="22604"/>
                      <a:stretch>
                        <a:fillRect/>
                      </a:stretch>
                    </p:blipFill>
                    <p:spPr>
                      <a:xfrm>
                        <a:off x="1216025" y="1524000"/>
                        <a:ext cx="6937375" cy="4662488"/>
                      </a:xfrm>
                      <a:prstGeom prst="rect">
                        <a:avLst/>
                      </a:prstGeom>
                      <a:noFill/>
                      <a:ln w="38100">
                        <a:noFill/>
                        <a:miter/>
                      </a:ln>
                    </p:spPr>
                  </p:pic>
                </p:oleObj>
              </mc:Fallback>
            </mc:AlternateContent>
          </a:graphicData>
        </a:graphic>
      </p:graphicFrame>
      <p:sp>
        <p:nvSpPr>
          <p:cNvPr id="21507" name="Text Box 102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Tree>
  </p:cSld>
  <p:clrMapOvr>
    <a:masterClrMapping/>
  </p:clrMapOvr>
  <p:transition>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7" name="Text Box 2050"/>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156675" name="Text Box 2051"/>
          <p:cNvSpPr txBox="1">
            <a:spLocks noChangeArrowheads="1"/>
          </p:cNvSpPr>
          <p:nvPr/>
        </p:nvSpPr>
        <p:spPr bwMode="auto">
          <a:xfrm>
            <a:off x="1524000" y="1520825"/>
            <a:ext cx="7008813" cy="3852863"/>
          </a:xfrm>
          <a:prstGeom prst="rect">
            <a:avLst/>
          </a:prstGeom>
          <a:noFill/>
          <a:ln w="9525">
            <a:noFill/>
            <a:miter lim="800000"/>
          </a:ln>
          <a:effectLst/>
        </p:spPr>
        <p:txBody>
          <a:bodyPr>
            <a:spAutoFit/>
          </a:bodyPr>
          <a:lstStyle/>
          <a:p>
            <a:pPr marR="0" defTabSz="914400">
              <a:spcBef>
                <a:spcPct val="30000"/>
              </a:spcBef>
              <a:buClrTx/>
              <a:buSzTx/>
              <a:buFontTx/>
              <a:buNone/>
              <a:defRPr/>
            </a:pPr>
            <a:r>
              <a:rPr kumimoji="1" lang="zh-CN" altLang="en-US" sz="2800" b="1" kern="1200" cap="none" spc="0" normalizeH="0" baseline="0" noProof="0" dirty="0">
                <a:solidFill>
                  <a:srgbClr val="0000CC"/>
                </a:solidFill>
                <a:effectLst>
                  <a:outerShdw blurRad="38100" dist="38100" dir="2700000" algn="tl">
                    <a:srgbClr val="C0C0C0"/>
                  </a:outerShdw>
                </a:effectLst>
                <a:latin typeface="楷体_GB2312" pitchFamily="49" charset="-122"/>
                <a:ea typeface="楷体_GB2312" pitchFamily="49" charset="-122"/>
                <a:cs typeface="+mn-cs"/>
              </a:rPr>
              <a:t>第一部分 安全评价方法概述</a:t>
            </a:r>
            <a:endParaRPr kumimoji="1" lang="zh-CN" altLang="en-US" sz="2800" b="1" kern="1200" cap="none" spc="0" normalizeH="0" baseline="0" noProof="0" dirty="0">
              <a:solidFill>
                <a:srgbClr val="0000CC"/>
              </a:solidFill>
              <a:effectLst>
                <a:outerShdw blurRad="38100" dist="38100" dir="2700000" algn="tl">
                  <a:srgbClr val="C0C0C0"/>
                </a:outerShdw>
              </a:effectLst>
              <a:latin typeface="楷体_GB2312" pitchFamily="49" charset="-122"/>
              <a:ea typeface="楷体_GB2312" pitchFamily="49" charset="-122"/>
              <a:cs typeface="+mn-cs"/>
            </a:endParaRPr>
          </a:p>
          <a:p>
            <a:pPr marR="0" defTabSz="914400">
              <a:spcBef>
                <a:spcPct val="30000"/>
              </a:spcBef>
              <a:buClrTx/>
              <a:buSzTx/>
              <a:buFontTx/>
              <a:buNone/>
              <a:defRPr/>
            </a:pPr>
            <a:r>
              <a:rPr kumimoji="1" lang="zh-CN" altLang="en-US" sz="2800" b="1" kern="1200" cap="none" spc="0" normalizeH="0" baseline="0" noProof="0" dirty="0">
                <a:solidFill>
                  <a:srgbClr val="0000CC"/>
                </a:solidFill>
                <a:effectLst>
                  <a:outerShdw blurRad="38100" dist="38100" dir="2700000" algn="tl">
                    <a:srgbClr val="C0C0C0"/>
                  </a:outerShdw>
                </a:effectLst>
                <a:latin typeface="楷体_GB2312" pitchFamily="49" charset="-122"/>
                <a:ea typeface="楷体_GB2312" pitchFamily="49" charset="-122"/>
                <a:cs typeface="+mn-cs"/>
              </a:rPr>
              <a:t>    一、安全评价方法分类</a:t>
            </a:r>
            <a:endParaRPr kumimoji="1" lang="zh-CN" altLang="en-US" sz="2800" b="1" kern="1200" cap="none" spc="0" normalizeH="0" baseline="0" noProof="0" dirty="0">
              <a:solidFill>
                <a:srgbClr val="0000CC"/>
              </a:solidFill>
              <a:effectLst>
                <a:outerShdw blurRad="38100" dist="38100" dir="2700000" algn="tl">
                  <a:srgbClr val="C0C0C0"/>
                </a:outerShdw>
              </a:effectLst>
              <a:latin typeface="楷体_GB2312" pitchFamily="49" charset="-122"/>
              <a:ea typeface="楷体_GB2312" pitchFamily="49" charset="-122"/>
              <a:cs typeface="+mn-cs"/>
            </a:endParaRPr>
          </a:p>
          <a:p>
            <a:pPr marR="0" defTabSz="914400">
              <a:spcBef>
                <a:spcPct val="30000"/>
              </a:spcBef>
              <a:buClrTx/>
              <a:buSzTx/>
              <a:buFontTx/>
              <a:buNone/>
              <a:defRPr/>
            </a:pPr>
            <a:r>
              <a:rPr kumimoji="1" lang="zh-CN" altLang="en-US" sz="2800" b="1" kern="1200" cap="none" spc="0" normalizeH="0" baseline="0" noProof="0" dirty="0">
                <a:solidFill>
                  <a:srgbClr val="0000CC"/>
                </a:solidFill>
                <a:effectLst>
                  <a:outerShdw blurRad="38100" dist="38100" dir="2700000" algn="tl">
                    <a:srgbClr val="C0C0C0"/>
                  </a:outerShdw>
                </a:effectLst>
                <a:latin typeface="楷体_GB2312" pitchFamily="49" charset="-122"/>
                <a:ea typeface="楷体_GB2312" pitchFamily="49" charset="-122"/>
                <a:cs typeface="+mn-cs"/>
              </a:rPr>
              <a:t>    二、常用安全评价方法简介</a:t>
            </a:r>
            <a:endParaRPr kumimoji="1" lang="zh-CN" altLang="en-US" sz="2800" b="1" kern="1200" cap="none" spc="0" normalizeH="0" baseline="0" noProof="0" dirty="0">
              <a:solidFill>
                <a:srgbClr val="0000CC"/>
              </a:solidFill>
              <a:effectLst>
                <a:outerShdw blurRad="38100" dist="38100" dir="2700000" algn="tl">
                  <a:srgbClr val="C0C0C0"/>
                </a:outerShdw>
              </a:effectLst>
              <a:latin typeface="楷体_GB2312" pitchFamily="49" charset="-122"/>
              <a:ea typeface="楷体_GB2312" pitchFamily="49" charset="-122"/>
              <a:cs typeface="+mn-cs"/>
            </a:endParaRPr>
          </a:p>
          <a:p>
            <a:pPr marR="0" defTabSz="914400">
              <a:spcBef>
                <a:spcPct val="30000"/>
              </a:spcBef>
              <a:buClrTx/>
              <a:buSzTx/>
              <a:buFontTx/>
              <a:buNone/>
              <a:defRPr/>
            </a:pPr>
            <a:r>
              <a:rPr kumimoji="1" lang="zh-CN" altLang="en-US" sz="2800" b="1" kern="1200" cap="none" spc="0" normalizeH="0" baseline="0" noProof="0" dirty="0">
                <a:solidFill>
                  <a:srgbClr val="0000CC"/>
                </a:solidFill>
                <a:effectLst>
                  <a:outerShdw blurRad="38100" dist="38100" dir="2700000" algn="tl">
                    <a:srgbClr val="C0C0C0"/>
                  </a:outerShdw>
                </a:effectLst>
                <a:latin typeface="楷体_GB2312" pitchFamily="49" charset="-122"/>
                <a:ea typeface="楷体_GB2312" pitchFamily="49" charset="-122"/>
                <a:cs typeface="+mn-cs"/>
              </a:rPr>
              <a:t>第二部分 安全评价方法选择</a:t>
            </a:r>
            <a:endParaRPr kumimoji="1" lang="zh-CN" altLang="en-US" sz="2800" b="1" kern="1200" cap="none" spc="0" normalizeH="0" baseline="0" noProof="0" dirty="0">
              <a:solidFill>
                <a:srgbClr val="0000CC"/>
              </a:solidFill>
              <a:effectLst>
                <a:outerShdw blurRad="38100" dist="38100" dir="2700000" algn="tl">
                  <a:srgbClr val="C0C0C0"/>
                </a:outerShdw>
              </a:effectLst>
              <a:latin typeface="楷体_GB2312" pitchFamily="49" charset="-122"/>
              <a:ea typeface="楷体_GB2312" pitchFamily="49" charset="-122"/>
              <a:cs typeface="+mn-cs"/>
            </a:endParaRPr>
          </a:p>
          <a:p>
            <a:pPr marR="0" defTabSz="914400">
              <a:spcBef>
                <a:spcPct val="30000"/>
              </a:spcBef>
              <a:buClrTx/>
              <a:buSzTx/>
              <a:buFontTx/>
              <a:buNone/>
              <a:defRPr/>
            </a:pPr>
            <a:r>
              <a:rPr kumimoji="1" lang="zh-CN" altLang="en-US" sz="2800" b="1" kern="1200" cap="none" spc="0" normalizeH="0" baseline="0" noProof="0" dirty="0">
                <a:solidFill>
                  <a:srgbClr val="0000CC"/>
                </a:solidFill>
                <a:effectLst>
                  <a:outerShdw blurRad="38100" dist="38100" dir="2700000" algn="tl">
                    <a:srgbClr val="C0C0C0"/>
                  </a:outerShdw>
                </a:effectLst>
                <a:latin typeface="楷体_GB2312" pitchFamily="49" charset="-122"/>
                <a:ea typeface="楷体_GB2312" pitchFamily="49" charset="-122"/>
                <a:cs typeface="+mn-cs"/>
              </a:rPr>
              <a:t>    一、安全评价方法的选择原则</a:t>
            </a:r>
            <a:endParaRPr kumimoji="1" lang="zh-CN" altLang="en-US" sz="2800" b="1" kern="1200" cap="none" spc="0" normalizeH="0" baseline="0" noProof="0" dirty="0">
              <a:solidFill>
                <a:srgbClr val="0000CC"/>
              </a:solidFill>
              <a:effectLst>
                <a:outerShdw blurRad="38100" dist="38100" dir="2700000" algn="tl">
                  <a:srgbClr val="C0C0C0"/>
                </a:outerShdw>
              </a:effectLst>
              <a:latin typeface="楷体_GB2312" pitchFamily="49" charset="-122"/>
              <a:ea typeface="楷体_GB2312" pitchFamily="49" charset="-122"/>
              <a:cs typeface="+mn-cs"/>
            </a:endParaRPr>
          </a:p>
          <a:p>
            <a:pPr marR="0" defTabSz="914400">
              <a:spcBef>
                <a:spcPct val="30000"/>
              </a:spcBef>
              <a:buClrTx/>
              <a:buSzTx/>
              <a:buFontTx/>
              <a:buNone/>
              <a:defRPr/>
            </a:pPr>
            <a:r>
              <a:rPr kumimoji="1" lang="zh-CN" altLang="en-US" sz="2800" b="1" kern="1200" cap="none" spc="0" normalizeH="0" baseline="0" noProof="0" dirty="0">
                <a:solidFill>
                  <a:srgbClr val="0000CC"/>
                </a:solidFill>
                <a:effectLst>
                  <a:outerShdw blurRad="38100" dist="38100" dir="2700000" algn="tl">
                    <a:srgbClr val="C0C0C0"/>
                  </a:outerShdw>
                </a:effectLst>
                <a:latin typeface="楷体_GB2312" pitchFamily="49" charset="-122"/>
                <a:ea typeface="楷体_GB2312" pitchFamily="49" charset="-122"/>
                <a:cs typeface="+mn-cs"/>
              </a:rPr>
              <a:t>    二、安全评价方法的选择过程及准则</a:t>
            </a:r>
            <a:endParaRPr kumimoji="1" lang="zh-CN" altLang="en-US" sz="2800" b="1" kern="1200" cap="none" spc="0" normalizeH="0" baseline="0" noProof="0" dirty="0">
              <a:solidFill>
                <a:srgbClr val="0000CC"/>
              </a:solidFill>
              <a:effectLst>
                <a:outerShdw blurRad="38100" dist="38100" dir="2700000" algn="tl">
                  <a:srgbClr val="C0C0C0"/>
                </a:outerShdw>
              </a:effectLst>
              <a:latin typeface="楷体_GB2312" pitchFamily="49" charset="-122"/>
              <a:ea typeface="楷体_GB2312" pitchFamily="49" charset="-122"/>
              <a:cs typeface="+mn-cs"/>
            </a:endParaRPr>
          </a:p>
          <a:p>
            <a:pPr marR="0" defTabSz="914400">
              <a:spcBef>
                <a:spcPct val="30000"/>
              </a:spcBef>
              <a:buClrTx/>
              <a:buSzTx/>
              <a:buFontTx/>
              <a:buNone/>
              <a:defRPr/>
            </a:pPr>
            <a:r>
              <a:rPr kumimoji="1" lang="zh-CN" altLang="en-US" sz="2800" b="1" kern="1200" cap="none" spc="0" normalizeH="0" baseline="0" noProof="0" dirty="0">
                <a:solidFill>
                  <a:srgbClr val="0000CC"/>
                </a:solidFill>
                <a:effectLst>
                  <a:outerShdw blurRad="38100" dist="38100" dir="2700000" algn="tl">
                    <a:srgbClr val="C0C0C0"/>
                  </a:outerShdw>
                </a:effectLst>
                <a:latin typeface="楷体_GB2312" pitchFamily="49" charset="-122"/>
                <a:ea typeface="楷体_GB2312" pitchFamily="49" charset="-122"/>
                <a:cs typeface="+mn-cs"/>
              </a:rPr>
              <a:t>    三、安全评价方法选择实例</a:t>
            </a:r>
            <a:endParaRPr kumimoji="1" lang="zh-CN" altLang="en-US" sz="2800" b="1" kern="1200" cap="none" spc="0" normalizeH="0" baseline="0" noProof="0" dirty="0">
              <a:solidFill>
                <a:srgbClr val="0000CC"/>
              </a:solidFill>
              <a:effectLst>
                <a:outerShdw blurRad="38100" dist="38100" dir="2700000" algn="tl">
                  <a:srgbClr val="C0C0C0"/>
                </a:outerShdw>
              </a:effectLst>
              <a:latin typeface="楷体_GB2312" pitchFamily="49" charset="-122"/>
              <a:ea typeface="楷体_GB2312" pitchFamily="49" charset="-122"/>
              <a:cs typeface="+mn-cs"/>
            </a:endParaRPr>
          </a:p>
        </p:txBody>
      </p:sp>
      <p:cxnSp>
        <p:nvCxnSpPr>
          <p:cNvPr id="4099" name="肘形连接符 5"/>
          <p:cNvCxnSpPr/>
          <p:nvPr/>
        </p:nvCxnSpPr>
        <p:spPr>
          <a:xfrm rot="-5400000" flipH="1">
            <a:off x="1008063" y="5192713"/>
            <a:ext cx="935037" cy="433387"/>
          </a:xfrm>
          <a:prstGeom prst="bentConnector3">
            <a:avLst>
              <a:gd name="adj1" fmla="val 50000"/>
            </a:avLst>
          </a:prstGeom>
          <a:ln w="9525" cap="flat" cmpd="sng">
            <a:solidFill>
              <a:schemeClr val="tx1"/>
            </a:solidFill>
            <a:prstDash val="solid"/>
            <a:round/>
            <a:headEnd type="none" w="med" len="med"/>
            <a:tailEnd type="arrow" w="med" len="med"/>
          </a:ln>
        </p:spPr>
      </p:cxnSp>
    </p:spTree>
  </p:cSld>
  <p:clrMapOvr>
    <a:masterClrMapping/>
  </p:clrMapOvr>
  <p:transition>
    <p:pull/>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Text Box 1026"/>
          <p:cNvSpPr txBox="1"/>
          <p:nvPr/>
        </p:nvSpPr>
        <p:spPr>
          <a:xfrm>
            <a:off x="914400" y="762000"/>
            <a:ext cx="6781800" cy="420688"/>
          </a:xfrm>
          <a:prstGeom prst="rect">
            <a:avLst/>
          </a:prstGeom>
          <a:noFill/>
          <a:ln w="9525">
            <a:noFill/>
          </a:ln>
        </p:spPr>
        <p:txBody>
          <a:bodyPr anchor="t" anchorCtr="0">
            <a:spAutoFit/>
          </a:bodyPr>
          <a:p>
            <a:pPr>
              <a:lnSpc>
                <a:spcPct val="90000"/>
              </a:lnSpc>
              <a:spcBef>
                <a:spcPct val="50000"/>
              </a:spcBef>
              <a:buFont typeface="华文彩云" panose="02010800040101010101" pitchFamily="2" charset="-122"/>
              <a:buChar char="※"/>
            </a:pPr>
            <a:r>
              <a:rPr lang="en-US" altLang="zh-CN" b="1" dirty="0">
                <a:solidFill>
                  <a:schemeClr val="accent2"/>
                </a:solidFill>
                <a:latin typeface="楷体_GB2312" pitchFamily="49" charset="-122"/>
                <a:ea typeface="楷体_GB2312" pitchFamily="49" charset="-122"/>
              </a:rPr>
              <a:t> </a:t>
            </a:r>
            <a:r>
              <a:rPr lang="zh-CN" altLang="en-US" b="1" dirty="0">
                <a:solidFill>
                  <a:schemeClr val="accent2"/>
                </a:solidFill>
                <a:latin typeface="楷体_GB2312" pitchFamily="49" charset="-122"/>
                <a:ea typeface="楷体_GB2312" pitchFamily="49" charset="-122"/>
              </a:rPr>
              <a:t>安全检查表举例（顶板安全管理水平检查表）</a:t>
            </a:r>
            <a:endParaRPr lang="zh-CN" altLang="en-US" b="1" dirty="0">
              <a:solidFill>
                <a:schemeClr val="accent2"/>
              </a:solidFill>
              <a:latin typeface="楷体_GB2312" pitchFamily="49" charset="-122"/>
              <a:ea typeface="楷体_GB2312" pitchFamily="49" charset="-122"/>
            </a:endParaRPr>
          </a:p>
        </p:txBody>
      </p:sp>
      <p:grpSp>
        <p:nvGrpSpPr>
          <p:cNvPr id="22530" name="Group 1027"/>
          <p:cNvGrpSpPr/>
          <p:nvPr/>
        </p:nvGrpSpPr>
        <p:grpSpPr>
          <a:xfrm>
            <a:off x="762000" y="1447800"/>
            <a:ext cx="8001000" cy="4495800"/>
            <a:chOff x="-3" y="534"/>
            <a:chExt cx="3431" cy="4724"/>
          </a:xfrm>
        </p:grpSpPr>
        <p:grpSp>
          <p:nvGrpSpPr>
            <p:cNvPr id="22531" name="Group 1028"/>
            <p:cNvGrpSpPr/>
            <p:nvPr/>
          </p:nvGrpSpPr>
          <p:grpSpPr>
            <a:xfrm>
              <a:off x="0" y="537"/>
              <a:ext cx="3425" cy="4718"/>
              <a:chOff x="0" y="537"/>
              <a:chExt cx="3425" cy="4718"/>
            </a:xfrm>
          </p:grpSpPr>
          <p:grpSp>
            <p:nvGrpSpPr>
              <p:cNvPr id="22532" name="Group 1029"/>
              <p:cNvGrpSpPr/>
              <p:nvPr/>
            </p:nvGrpSpPr>
            <p:grpSpPr>
              <a:xfrm>
                <a:off x="0" y="537"/>
                <a:ext cx="711" cy="518"/>
                <a:chOff x="0" y="537"/>
                <a:chExt cx="711" cy="518"/>
              </a:xfrm>
            </p:grpSpPr>
            <p:sp>
              <p:nvSpPr>
                <p:cNvPr id="22533" name="Rectangle 1030"/>
                <p:cNvSpPr/>
                <p:nvPr/>
              </p:nvSpPr>
              <p:spPr>
                <a:xfrm>
                  <a:off x="11" y="537"/>
                  <a:ext cx="689" cy="518"/>
                </a:xfrm>
                <a:prstGeom prst="rect">
                  <a:avLst/>
                </a:prstGeom>
                <a:noFill/>
                <a:ln w="9525">
                  <a:noFill/>
                </a:ln>
              </p:spPr>
              <p:txBody>
                <a:bodyPr anchor="t" anchorCtr="0"/>
                <a:p>
                  <a:pPr algn="ctr"/>
                  <a:r>
                    <a:rPr lang="zh-CN" altLang="en-US" sz="1200" b="1" dirty="0">
                      <a:solidFill>
                        <a:srgbClr val="000099"/>
                      </a:solidFill>
                      <a:latin typeface="Times New Roman" panose="02020603050405020304" pitchFamily="18" charset="0"/>
                      <a:ea typeface="宋体" panose="02010600030101010101" pitchFamily="2" charset="-122"/>
                    </a:rPr>
                    <a:t>考评类目</a:t>
                  </a:r>
                  <a:endParaRPr lang="zh-CN" altLang="en-US" sz="1200" b="1" dirty="0">
                    <a:solidFill>
                      <a:srgbClr val="000099"/>
                    </a:solidFill>
                    <a:latin typeface="Times New Roman" panose="02020603050405020304" pitchFamily="18" charset="0"/>
                    <a:ea typeface="宋体" panose="02010600030101010101" pitchFamily="2" charset="-122"/>
                  </a:endParaRPr>
                </a:p>
                <a:p>
                  <a:pPr algn="ct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34" name="Rectangle 1031"/>
                <p:cNvSpPr/>
                <p:nvPr/>
              </p:nvSpPr>
              <p:spPr>
                <a:xfrm>
                  <a:off x="0" y="537"/>
                  <a:ext cx="711" cy="518"/>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35" name="Group 1032"/>
              <p:cNvGrpSpPr/>
              <p:nvPr/>
            </p:nvGrpSpPr>
            <p:grpSpPr>
              <a:xfrm>
                <a:off x="711" y="537"/>
                <a:ext cx="1558" cy="518"/>
                <a:chOff x="711" y="537"/>
                <a:chExt cx="1558" cy="518"/>
              </a:xfrm>
            </p:grpSpPr>
            <p:sp>
              <p:nvSpPr>
                <p:cNvPr id="22536" name="Rectangle 1033"/>
                <p:cNvSpPr/>
                <p:nvPr/>
              </p:nvSpPr>
              <p:spPr>
                <a:xfrm>
                  <a:off x="722" y="537"/>
                  <a:ext cx="1536" cy="518"/>
                </a:xfrm>
                <a:prstGeom prst="rect">
                  <a:avLst/>
                </a:prstGeom>
                <a:noFill/>
                <a:ln w="9525">
                  <a:noFill/>
                </a:ln>
              </p:spPr>
              <p:txBody>
                <a:bodyPr anchor="t" anchorCtr="0"/>
                <a:p>
                  <a:pPr algn="ctr"/>
                  <a:r>
                    <a:rPr lang="zh-CN" altLang="en-US" sz="1200" b="1" dirty="0">
                      <a:solidFill>
                        <a:srgbClr val="000099"/>
                      </a:solidFill>
                      <a:latin typeface="Times New Roman" panose="02020603050405020304" pitchFamily="18" charset="0"/>
                      <a:ea typeface="宋体" panose="02010600030101010101" pitchFamily="2" charset="-122"/>
                    </a:rPr>
                    <a:t>考评标准</a:t>
                  </a:r>
                  <a:endParaRPr lang="zh-CN" altLang="en-US" sz="1200" b="1" dirty="0">
                    <a:solidFill>
                      <a:srgbClr val="000099"/>
                    </a:solidFill>
                    <a:latin typeface="Times New Roman" panose="02020603050405020304" pitchFamily="18" charset="0"/>
                    <a:ea typeface="宋体" panose="02010600030101010101" pitchFamily="2" charset="-122"/>
                  </a:endParaRPr>
                </a:p>
                <a:p>
                  <a:pPr algn="ct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37" name="Rectangle 1034"/>
                <p:cNvSpPr/>
                <p:nvPr/>
              </p:nvSpPr>
              <p:spPr>
                <a:xfrm>
                  <a:off x="711" y="537"/>
                  <a:ext cx="1558" cy="518"/>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38" name="Group 1035"/>
              <p:cNvGrpSpPr/>
              <p:nvPr/>
            </p:nvGrpSpPr>
            <p:grpSpPr>
              <a:xfrm>
                <a:off x="2269" y="537"/>
                <a:ext cx="646" cy="518"/>
                <a:chOff x="2269" y="537"/>
                <a:chExt cx="646" cy="518"/>
              </a:xfrm>
            </p:grpSpPr>
            <p:sp>
              <p:nvSpPr>
                <p:cNvPr id="22539" name="Rectangle 1036"/>
                <p:cNvSpPr/>
                <p:nvPr/>
              </p:nvSpPr>
              <p:spPr>
                <a:xfrm>
                  <a:off x="2280" y="537"/>
                  <a:ext cx="624" cy="518"/>
                </a:xfrm>
                <a:prstGeom prst="rect">
                  <a:avLst/>
                </a:prstGeom>
                <a:noFill/>
                <a:ln w="9525">
                  <a:noFill/>
                </a:ln>
              </p:spPr>
              <p:txBody>
                <a:bodyPr anchor="t" anchorCtr="0"/>
                <a:p>
                  <a:pPr algn="ctr"/>
                  <a:r>
                    <a:rPr lang="zh-CN" altLang="en-US" sz="1200" b="1" dirty="0">
                      <a:solidFill>
                        <a:srgbClr val="000099"/>
                      </a:solidFill>
                      <a:latin typeface="Times New Roman" panose="02020603050405020304" pitchFamily="18" charset="0"/>
                      <a:ea typeface="宋体" panose="02010600030101010101" pitchFamily="2" charset="-122"/>
                    </a:rPr>
                    <a:t>考评办法</a:t>
                  </a:r>
                  <a:endParaRPr lang="zh-CN" altLang="en-US" sz="1200" b="1" dirty="0">
                    <a:solidFill>
                      <a:srgbClr val="000099"/>
                    </a:solidFill>
                    <a:latin typeface="Times New Roman" panose="02020603050405020304" pitchFamily="18" charset="0"/>
                    <a:ea typeface="宋体" panose="02010600030101010101" pitchFamily="2" charset="-122"/>
                  </a:endParaRPr>
                </a:p>
                <a:p>
                  <a:pPr algn="ct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40" name="Rectangle 1037"/>
                <p:cNvSpPr/>
                <p:nvPr/>
              </p:nvSpPr>
              <p:spPr>
                <a:xfrm>
                  <a:off x="2269" y="537"/>
                  <a:ext cx="646" cy="518"/>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41" name="Group 1038"/>
              <p:cNvGrpSpPr/>
              <p:nvPr/>
            </p:nvGrpSpPr>
            <p:grpSpPr>
              <a:xfrm>
                <a:off x="2915" y="537"/>
                <a:ext cx="510" cy="518"/>
                <a:chOff x="2915" y="537"/>
                <a:chExt cx="510" cy="518"/>
              </a:xfrm>
            </p:grpSpPr>
            <p:sp>
              <p:nvSpPr>
                <p:cNvPr id="22542" name="Rectangle 1039"/>
                <p:cNvSpPr/>
                <p:nvPr/>
              </p:nvSpPr>
              <p:spPr>
                <a:xfrm>
                  <a:off x="2926" y="537"/>
                  <a:ext cx="488" cy="518"/>
                </a:xfrm>
                <a:prstGeom prst="rect">
                  <a:avLst/>
                </a:prstGeom>
                <a:noFill/>
                <a:ln w="9525">
                  <a:noFill/>
                </a:ln>
              </p:spPr>
              <p:txBody>
                <a:bodyPr anchor="t" anchorCtr="0"/>
                <a:p>
                  <a:pPr algn="ctr"/>
                  <a:r>
                    <a:rPr lang="zh-CN" altLang="en-US" sz="1200" b="1" dirty="0">
                      <a:solidFill>
                        <a:srgbClr val="000099"/>
                      </a:solidFill>
                      <a:latin typeface="Times New Roman" panose="02020603050405020304" pitchFamily="18" charset="0"/>
                      <a:ea typeface="宋体" panose="02010600030101010101" pitchFamily="2" charset="-122"/>
                    </a:rPr>
                    <a:t>考评结果</a:t>
                  </a:r>
                  <a:endParaRPr lang="zh-CN" altLang="en-US" sz="1200" b="1" dirty="0">
                    <a:solidFill>
                      <a:srgbClr val="000099"/>
                    </a:solidFill>
                    <a:latin typeface="Times New Roman" panose="02020603050405020304" pitchFamily="18" charset="0"/>
                    <a:ea typeface="宋体" panose="02010600030101010101" pitchFamily="2" charset="-122"/>
                  </a:endParaRPr>
                </a:p>
                <a:p>
                  <a:pPr algn="ct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43" name="Rectangle 1040"/>
                <p:cNvSpPr/>
                <p:nvPr/>
              </p:nvSpPr>
              <p:spPr>
                <a:xfrm>
                  <a:off x="2915" y="537"/>
                  <a:ext cx="510" cy="518"/>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44" name="Group 1041"/>
              <p:cNvGrpSpPr/>
              <p:nvPr/>
            </p:nvGrpSpPr>
            <p:grpSpPr>
              <a:xfrm>
                <a:off x="0" y="1055"/>
                <a:ext cx="711" cy="863"/>
                <a:chOff x="0" y="1055"/>
                <a:chExt cx="711" cy="863"/>
              </a:xfrm>
            </p:grpSpPr>
            <p:sp>
              <p:nvSpPr>
                <p:cNvPr id="22545" name="Rectangle 1042"/>
                <p:cNvSpPr/>
                <p:nvPr/>
              </p:nvSpPr>
              <p:spPr>
                <a:xfrm>
                  <a:off x="11" y="1055"/>
                  <a:ext cx="689" cy="863"/>
                </a:xfrm>
                <a:prstGeom prst="rect">
                  <a:avLst/>
                </a:prstGeom>
                <a:noFill/>
                <a:ln w="9525">
                  <a:noFill/>
                </a:ln>
              </p:spPr>
              <p:txBody>
                <a:bodyPr anchor="t" anchorCtr="0"/>
                <a:p>
                  <a:r>
                    <a:rPr lang="zh-CN" altLang="en-US" sz="1200" b="1" dirty="0">
                      <a:solidFill>
                        <a:srgbClr val="000099"/>
                      </a:solidFill>
                      <a:latin typeface="Times New Roman" panose="02020603050405020304" pitchFamily="18" charset="0"/>
                      <a:ea typeface="宋体" panose="02010600030101010101" pitchFamily="2" charset="-122"/>
                    </a:rPr>
                    <a:t>顶板风险单元风险辨识（２０分）</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46" name="Rectangle 1043"/>
                <p:cNvSpPr/>
                <p:nvPr/>
              </p:nvSpPr>
              <p:spPr>
                <a:xfrm>
                  <a:off x="0" y="1055"/>
                  <a:ext cx="711" cy="863"/>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47" name="Group 1044"/>
              <p:cNvGrpSpPr/>
              <p:nvPr/>
            </p:nvGrpSpPr>
            <p:grpSpPr>
              <a:xfrm>
                <a:off x="711" y="1055"/>
                <a:ext cx="1558" cy="863"/>
                <a:chOff x="711" y="1055"/>
                <a:chExt cx="1558" cy="863"/>
              </a:xfrm>
            </p:grpSpPr>
            <p:sp>
              <p:nvSpPr>
                <p:cNvPr id="22548" name="Rectangle 1045"/>
                <p:cNvSpPr/>
                <p:nvPr/>
              </p:nvSpPr>
              <p:spPr>
                <a:xfrm>
                  <a:off x="722" y="1055"/>
                  <a:ext cx="1536" cy="863"/>
                </a:xfrm>
                <a:prstGeom prst="rect">
                  <a:avLst/>
                </a:prstGeom>
                <a:noFill/>
                <a:ln w="9525">
                  <a:noFill/>
                </a:ln>
              </p:spPr>
              <p:txBody>
                <a:bodyPr anchor="t" anchorCtr="0"/>
                <a:p>
                  <a:r>
                    <a:rPr lang="en-US" altLang="zh-CN" sz="1200" b="1" dirty="0">
                      <a:solidFill>
                        <a:srgbClr val="000099"/>
                      </a:solidFill>
                      <a:latin typeface="Times New Roman" panose="02020603050405020304" pitchFamily="18" charset="0"/>
                      <a:ea typeface="宋体" panose="02010600030101010101" pitchFamily="2" charset="-122"/>
                    </a:rPr>
                    <a:t>1</a:t>
                  </a:r>
                  <a:r>
                    <a:rPr lang="zh-CN" altLang="en-US" sz="1200" b="1" dirty="0">
                      <a:solidFill>
                        <a:srgbClr val="000099"/>
                      </a:solidFill>
                      <a:latin typeface="Times New Roman" panose="02020603050405020304" pitchFamily="18" charset="0"/>
                      <a:ea typeface="宋体" panose="02010600030101010101" pitchFamily="2" charset="-122"/>
                    </a:rPr>
                    <a:t>．未开展风险单元风险辨识工作扣全分</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r>
                    <a:rPr lang="en-US" altLang="zh-CN" sz="1200" b="1" dirty="0">
                      <a:solidFill>
                        <a:srgbClr val="000099"/>
                      </a:solidFill>
                      <a:latin typeface="Times New Roman" panose="02020603050405020304" pitchFamily="18" charset="0"/>
                      <a:ea typeface="宋体" panose="02010600030101010101" pitchFamily="2" charset="-122"/>
                    </a:rPr>
                    <a:t>2</a:t>
                  </a:r>
                  <a:r>
                    <a:rPr lang="zh-CN" altLang="en-US" sz="1200" b="1" dirty="0">
                      <a:solidFill>
                        <a:srgbClr val="000099"/>
                      </a:solidFill>
                      <a:latin typeface="Times New Roman" panose="02020603050405020304" pitchFamily="18" charset="0"/>
                      <a:ea typeface="宋体" panose="02010600030101010101" pitchFamily="2" charset="-122"/>
                    </a:rPr>
                    <a:t>．主要风险单元事故模式不全面，１项扣５分；缺陷状况漏１项５分；措施不具体扣１０分</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49" name="Rectangle 1046"/>
                <p:cNvSpPr/>
                <p:nvPr/>
              </p:nvSpPr>
              <p:spPr>
                <a:xfrm>
                  <a:off x="711" y="1055"/>
                  <a:ext cx="1558" cy="863"/>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50" name="Group 1047"/>
              <p:cNvGrpSpPr/>
              <p:nvPr/>
            </p:nvGrpSpPr>
            <p:grpSpPr>
              <a:xfrm>
                <a:off x="2269" y="1055"/>
                <a:ext cx="646" cy="863"/>
                <a:chOff x="2269" y="1055"/>
                <a:chExt cx="646" cy="863"/>
              </a:xfrm>
            </p:grpSpPr>
            <p:sp>
              <p:nvSpPr>
                <p:cNvPr id="22551" name="Rectangle 1048"/>
                <p:cNvSpPr/>
                <p:nvPr/>
              </p:nvSpPr>
              <p:spPr>
                <a:xfrm>
                  <a:off x="2280" y="1055"/>
                  <a:ext cx="624" cy="863"/>
                </a:xfrm>
                <a:prstGeom prst="rect">
                  <a:avLst/>
                </a:prstGeom>
                <a:noFill/>
                <a:ln w="9525">
                  <a:noFill/>
                </a:ln>
              </p:spPr>
              <p:txBody>
                <a:bodyPr anchor="t" anchorCtr="0"/>
                <a:p>
                  <a:r>
                    <a:rPr lang="zh-CN" altLang="en-US" sz="1200" b="1" dirty="0">
                      <a:solidFill>
                        <a:srgbClr val="000099"/>
                      </a:solidFill>
                      <a:latin typeface="Times New Roman" panose="02020603050405020304" pitchFamily="18" charset="0"/>
                      <a:ea typeface="宋体" panose="02010600030101010101" pitchFamily="2" charset="-122"/>
                    </a:rPr>
                    <a:t>查有关风险辨识结果材料</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52" name="Rectangle 1049"/>
                <p:cNvSpPr/>
                <p:nvPr/>
              </p:nvSpPr>
              <p:spPr>
                <a:xfrm>
                  <a:off x="2269" y="1055"/>
                  <a:ext cx="646" cy="863"/>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53" name="Group 1050"/>
              <p:cNvGrpSpPr/>
              <p:nvPr/>
            </p:nvGrpSpPr>
            <p:grpSpPr>
              <a:xfrm>
                <a:off x="2915" y="1055"/>
                <a:ext cx="510" cy="863"/>
                <a:chOff x="2915" y="1055"/>
                <a:chExt cx="510" cy="863"/>
              </a:xfrm>
            </p:grpSpPr>
            <p:sp>
              <p:nvSpPr>
                <p:cNvPr id="22554" name="Rectangle 1051"/>
                <p:cNvSpPr/>
                <p:nvPr/>
              </p:nvSpPr>
              <p:spPr>
                <a:xfrm>
                  <a:off x="2926" y="1055"/>
                  <a:ext cx="488" cy="863"/>
                </a:xfrm>
                <a:prstGeom prst="rect">
                  <a:avLst/>
                </a:prstGeom>
                <a:noFill/>
                <a:ln w="9525">
                  <a:noFill/>
                </a:ln>
              </p:spPr>
              <p:txBody>
                <a:bodyPr anchor="t" anchorCtr="0"/>
                <a:p>
                  <a:r>
                    <a:rPr lang="en-US" altLang="zh-CN" sz="1200" b="1" dirty="0">
                      <a:solidFill>
                        <a:srgbClr val="000099"/>
                      </a:solidFill>
                      <a:latin typeface="Times New Roman" panose="02020603050405020304" pitchFamily="18" charset="0"/>
                      <a:ea typeface="宋体" panose="02010600030101010101" pitchFamily="2" charset="-122"/>
                    </a:rPr>
                    <a:t> </a:t>
                  </a:r>
                  <a:endParaRPr lang="en-US" altLang="zh-CN"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55" name="Rectangle 1052"/>
                <p:cNvSpPr/>
                <p:nvPr/>
              </p:nvSpPr>
              <p:spPr>
                <a:xfrm>
                  <a:off x="2915" y="1055"/>
                  <a:ext cx="510" cy="863"/>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56" name="Group 1053"/>
              <p:cNvGrpSpPr/>
              <p:nvPr/>
            </p:nvGrpSpPr>
            <p:grpSpPr>
              <a:xfrm>
                <a:off x="0" y="1918"/>
                <a:ext cx="711" cy="748"/>
                <a:chOff x="0" y="1918"/>
                <a:chExt cx="711" cy="748"/>
              </a:xfrm>
            </p:grpSpPr>
            <p:sp>
              <p:nvSpPr>
                <p:cNvPr id="22557" name="Rectangle 1054"/>
                <p:cNvSpPr/>
                <p:nvPr/>
              </p:nvSpPr>
              <p:spPr>
                <a:xfrm>
                  <a:off x="11" y="1918"/>
                  <a:ext cx="689" cy="748"/>
                </a:xfrm>
                <a:prstGeom prst="rect">
                  <a:avLst/>
                </a:prstGeom>
                <a:noFill/>
                <a:ln w="9525">
                  <a:noFill/>
                </a:ln>
              </p:spPr>
              <p:txBody>
                <a:bodyPr anchor="t" anchorCtr="0"/>
                <a:p>
                  <a:r>
                    <a:rPr lang="zh-CN" altLang="en-US" sz="1200" b="1" dirty="0">
                      <a:solidFill>
                        <a:srgbClr val="000099"/>
                      </a:solidFill>
                      <a:latin typeface="Times New Roman" panose="02020603050405020304" pitchFamily="18" charset="0"/>
                      <a:ea typeface="宋体" panose="02010600030101010101" pitchFamily="2" charset="-122"/>
                    </a:rPr>
                    <a:t>顶板安全检查落实（２５分）</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58" name="Rectangle 1055"/>
                <p:cNvSpPr/>
                <p:nvPr/>
              </p:nvSpPr>
              <p:spPr>
                <a:xfrm>
                  <a:off x="0" y="1918"/>
                  <a:ext cx="711" cy="748"/>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59" name="Group 1056"/>
              <p:cNvGrpSpPr/>
              <p:nvPr/>
            </p:nvGrpSpPr>
            <p:grpSpPr>
              <a:xfrm>
                <a:off x="711" y="1918"/>
                <a:ext cx="1558" cy="748"/>
                <a:chOff x="711" y="1918"/>
                <a:chExt cx="1558" cy="748"/>
              </a:xfrm>
            </p:grpSpPr>
            <p:sp>
              <p:nvSpPr>
                <p:cNvPr id="22560" name="Rectangle 1057"/>
                <p:cNvSpPr/>
                <p:nvPr/>
              </p:nvSpPr>
              <p:spPr>
                <a:xfrm>
                  <a:off x="722" y="1918"/>
                  <a:ext cx="1536" cy="748"/>
                </a:xfrm>
                <a:prstGeom prst="rect">
                  <a:avLst/>
                </a:prstGeom>
                <a:noFill/>
                <a:ln w="9525">
                  <a:noFill/>
                </a:ln>
              </p:spPr>
              <p:txBody>
                <a:bodyPr anchor="t" anchorCtr="0"/>
                <a:p>
                  <a:r>
                    <a:rPr lang="en-US" altLang="zh-CN" sz="1200" b="1" dirty="0">
                      <a:solidFill>
                        <a:srgbClr val="000099"/>
                      </a:solidFill>
                      <a:latin typeface="Times New Roman" panose="02020603050405020304" pitchFamily="18" charset="0"/>
                      <a:ea typeface="宋体" panose="02010600030101010101" pitchFamily="2" charset="-122"/>
                    </a:rPr>
                    <a:t>1</a:t>
                  </a:r>
                  <a:r>
                    <a:rPr lang="zh-CN" altLang="en-US" sz="1200" b="1" dirty="0">
                      <a:solidFill>
                        <a:srgbClr val="000099"/>
                      </a:solidFill>
                      <a:latin typeface="Times New Roman" panose="02020603050405020304" pitchFamily="18" charset="0"/>
                      <a:ea typeface="宋体" panose="02010600030101010101" pitchFamily="2" charset="-122"/>
                    </a:rPr>
                    <a:t>．无专用安全检查表扣１０分</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r>
                    <a:rPr lang="en-US" altLang="zh-CN" sz="1200" b="1" dirty="0">
                      <a:solidFill>
                        <a:srgbClr val="000099"/>
                      </a:solidFill>
                      <a:latin typeface="Times New Roman" panose="02020603050405020304" pitchFamily="18" charset="0"/>
                      <a:ea typeface="宋体" panose="02010600030101010101" pitchFamily="2" charset="-122"/>
                    </a:rPr>
                    <a:t>2</a:t>
                  </a:r>
                  <a:r>
                    <a:rPr lang="zh-CN" altLang="en-US" sz="1200" b="1" dirty="0">
                      <a:solidFill>
                        <a:srgbClr val="000099"/>
                      </a:solidFill>
                      <a:latin typeface="Times New Roman" panose="02020603050405020304" pitchFamily="18" charset="0"/>
                      <a:ea typeface="宋体" panose="02010600030101010101" pitchFamily="2" charset="-122"/>
                    </a:rPr>
                    <a:t>．检查分工不明确扣８分</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r>
                    <a:rPr lang="en-US" altLang="zh-CN" sz="1200" b="1" dirty="0">
                      <a:solidFill>
                        <a:srgbClr val="000099"/>
                      </a:solidFill>
                      <a:latin typeface="Times New Roman" panose="02020603050405020304" pitchFamily="18" charset="0"/>
                      <a:ea typeface="宋体" panose="02010600030101010101" pitchFamily="2" charset="-122"/>
                    </a:rPr>
                    <a:t>3</a:t>
                  </a:r>
                  <a:r>
                    <a:rPr lang="zh-CN" altLang="en-US" sz="1200" b="1" dirty="0">
                      <a:solidFill>
                        <a:srgbClr val="000099"/>
                      </a:solidFill>
                      <a:latin typeface="Times New Roman" panose="02020603050405020304" pitchFamily="18" charset="0"/>
                      <a:ea typeface="宋体" panose="02010600030101010101" pitchFamily="2" charset="-122"/>
                    </a:rPr>
                    <a:t>．检查结果信息传递不畅通扣７分</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61" name="Rectangle 1058"/>
                <p:cNvSpPr/>
                <p:nvPr/>
              </p:nvSpPr>
              <p:spPr>
                <a:xfrm>
                  <a:off x="711" y="1918"/>
                  <a:ext cx="1558" cy="748"/>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62" name="Group 1059"/>
              <p:cNvGrpSpPr/>
              <p:nvPr/>
            </p:nvGrpSpPr>
            <p:grpSpPr>
              <a:xfrm>
                <a:off x="2269" y="1918"/>
                <a:ext cx="646" cy="748"/>
                <a:chOff x="2269" y="1918"/>
                <a:chExt cx="646" cy="748"/>
              </a:xfrm>
            </p:grpSpPr>
            <p:sp>
              <p:nvSpPr>
                <p:cNvPr id="22563" name="Rectangle 1060"/>
                <p:cNvSpPr/>
                <p:nvPr/>
              </p:nvSpPr>
              <p:spPr>
                <a:xfrm>
                  <a:off x="2280" y="1918"/>
                  <a:ext cx="624" cy="748"/>
                </a:xfrm>
                <a:prstGeom prst="rect">
                  <a:avLst/>
                </a:prstGeom>
                <a:noFill/>
                <a:ln w="9525">
                  <a:noFill/>
                </a:ln>
              </p:spPr>
              <p:txBody>
                <a:bodyPr anchor="t" anchorCtr="0"/>
                <a:p>
                  <a:r>
                    <a:rPr lang="zh-CN" altLang="en-US" sz="1200" b="1" dirty="0">
                      <a:solidFill>
                        <a:srgbClr val="000099"/>
                      </a:solidFill>
                      <a:latin typeface="Times New Roman" panose="02020603050405020304" pitchFamily="18" charset="0"/>
                      <a:ea typeface="宋体" panose="02010600030101010101" pitchFamily="2" charset="-122"/>
                    </a:rPr>
                    <a:t>查有关文件材料</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64" name="Rectangle 1061"/>
                <p:cNvSpPr/>
                <p:nvPr/>
              </p:nvSpPr>
              <p:spPr>
                <a:xfrm>
                  <a:off x="2269" y="1918"/>
                  <a:ext cx="646" cy="748"/>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65" name="Group 1062"/>
              <p:cNvGrpSpPr/>
              <p:nvPr/>
            </p:nvGrpSpPr>
            <p:grpSpPr>
              <a:xfrm>
                <a:off x="2915" y="1918"/>
                <a:ext cx="510" cy="748"/>
                <a:chOff x="2915" y="1918"/>
                <a:chExt cx="510" cy="748"/>
              </a:xfrm>
            </p:grpSpPr>
            <p:sp>
              <p:nvSpPr>
                <p:cNvPr id="22566" name="Rectangle 1063"/>
                <p:cNvSpPr/>
                <p:nvPr/>
              </p:nvSpPr>
              <p:spPr>
                <a:xfrm>
                  <a:off x="2926" y="1918"/>
                  <a:ext cx="488" cy="748"/>
                </a:xfrm>
                <a:prstGeom prst="rect">
                  <a:avLst/>
                </a:prstGeom>
                <a:noFill/>
                <a:ln w="9525">
                  <a:noFill/>
                </a:ln>
              </p:spPr>
              <p:txBody>
                <a:bodyPr anchor="t" anchorCtr="0"/>
                <a:p>
                  <a:r>
                    <a:rPr lang="en-US" altLang="zh-CN" sz="1200" b="1" dirty="0">
                      <a:solidFill>
                        <a:srgbClr val="000099"/>
                      </a:solidFill>
                      <a:latin typeface="Times New Roman" panose="02020603050405020304" pitchFamily="18" charset="0"/>
                      <a:ea typeface="宋体" panose="02010600030101010101" pitchFamily="2" charset="-122"/>
                    </a:rPr>
                    <a:t> </a:t>
                  </a:r>
                  <a:endParaRPr lang="en-US" altLang="zh-CN"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67" name="Rectangle 1064"/>
                <p:cNvSpPr/>
                <p:nvPr/>
              </p:nvSpPr>
              <p:spPr>
                <a:xfrm>
                  <a:off x="2915" y="1918"/>
                  <a:ext cx="510" cy="748"/>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68" name="Group 1065"/>
              <p:cNvGrpSpPr/>
              <p:nvPr/>
            </p:nvGrpSpPr>
            <p:grpSpPr>
              <a:xfrm>
                <a:off x="0" y="2666"/>
                <a:ext cx="711" cy="978"/>
                <a:chOff x="0" y="2666"/>
                <a:chExt cx="711" cy="978"/>
              </a:xfrm>
            </p:grpSpPr>
            <p:sp>
              <p:nvSpPr>
                <p:cNvPr id="22569" name="Rectangle 1066"/>
                <p:cNvSpPr/>
                <p:nvPr/>
              </p:nvSpPr>
              <p:spPr>
                <a:xfrm>
                  <a:off x="11" y="2666"/>
                  <a:ext cx="689" cy="978"/>
                </a:xfrm>
                <a:prstGeom prst="rect">
                  <a:avLst/>
                </a:prstGeom>
                <a:noFill/>
                <a:ln w="9525">
                  <a:noFill/>
                </a:ln>
              </p:spPr>
              <p:txBody>
                <a:bodyPr anchor="t" anchorCtr="0"/>
                <a:p>
                  <a:r>
                    <a:rPr lang="zh-CN" altLang="en-US" sz="1200" b="1" dirty="0">
                      <a:solidFill>
                        <a:srgbClr val="000099"/>
                      </a:solidFill>
                      <a:latin typeface="Times New Roman" panose="02020603050405020304" pitchFamily="18" charset="0"/>
                      <a:ea typeface="宋体" panose="02010600030101010101" pitchFamily="2" charset="-122"/>
                    </a:rPr>
                    <a:t>职工安全素质教育（２５分）</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70" name="Rectangle 1067"/>
                <p:cNvSpPr/>
                <p:nvPr/>
              </p:nvSpPr>
              <p:spPr>
                <a:xfrm>
                  <a:off x="0" y="2666"/>
                  <a:ext cx="711" cy="978"/>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71" name="Group 1068"/>
              <p:cNvGrpSpPr/>
              <p:nvPr/>
            </p:nvGrpSpPr>
            <p:grpSpPr>
              <a:xfrm>
                <a:off x="711" y="2666"/>
                <a:ext cx="1558" cy="978"/>
                <a:chOff x="711" y="2666"/>
                <a:chExt cx="1558" cy="978"/>
              </a:xfrm>
            </p:grpSpPr>
            <p:sp>
              <p:nvSpPr>
                <p:cNvPr id="22572" name="Rectangle 1069"/>
                <p:cNvSpPr/>
                <p:nvPr/>
              </p:nvSpPr>
              <p:spPr>
                <a:xfrm>
                  <a:off x="722" y="2666"/>
                  <a:ext cx="1536" cy="978"/>
                </a:xfrm>
                <a:prstGeom prst="rect">
                  <a:avLst/>
                </a:prstGeom>
                <a:noFill/>
                <a:ln w="9525">
                  <a:noFill/>
                </a:ln>
              </p:spPr>
              <p:txBody>
                <a:bodyPr anchor="t" anchorCtr="0"/>
                <a:p>
                  <a:r>
                    <a:rPr lang="en-US" altLang="zh-CN" sz="1200" b="1" dirty="0">
                      <a:solidFill>
                        <a:srgbClr val="000099"/>
                      </a:solidFill>
                      <a:latin typeface="Times New Roman" panose="02020603050405020304" pitchFamily="18" charset="0"/>
                      <a:ea typeface="宋体" panose="02010600030101010101" pitchFamily="2" charset="-122"/>
                    </a:rPr>
                    <a:t>1</a:t>
                  </a:r>
                  <a:r>
                    <a:rPr lang="zh-CN" altLang="en-US" sz="1200" b="1" dirty="0">
                      <a:solidFill>
                        <a:srgbClr val="000099"/>
                      </a:solidFill>
                      <a:latin typeface="Times New Roman" panose="02020603050405020304" pitchFamily="18" charset="0"/>
                      <a:ea typeface="宋体" panose="02010600030101010101" pitchFamily="2" charset="-122"/>
                    </a:rPr>
                    <a:t>．涉及顶板岗位班组安全教育，未据顶板风险特征制定教育内容扣５分；班组安全活动无顶板风险控制内容扣１０分</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r>
                    <a:rPr lang="en-US" altLang="zh-CN" sz="1200" b="1" dirty="0">
                      <a:solidFill>
                        <a:srgbClr val="000099"/>
                      </a:solidFill>
                      <a:latin typeface="Times New Roman" panose="02020603050405020304" pitchFamily="18" charset="0"/>
                      <a:ea typeface="宋体" panose="02010600030101010101" pitchFamily="2" charset="-122"/>
                    </a:rPr>
                    <a:t>2</a:t>
                  </a:r>
                  <a:r>
                    <a:rPr lang="zh-CN" altLang="en-US" sz="1200" b="1" dirty="0">
                      <a:solidFill>
                        <a:srgbClr val="000099"/>
                      </a:solidFill>
                      <a:latin typeface="Times New Roman" panose="02020603050405020304" pitchFamily="18" charset="0"/>
                      <a:ea typeface="宋体" panose="02010600030101010101" pitchFamily="2" charset="-122"/>
                    </a:rPr>
                    <a:t>．未定期组织开展岗位安全技能训练扣１０分</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73" name="Rectangle 1070"/>
                <p:cNvSpPr/>
                <p:nvPr/>
              </p:nvSpPr>
              <p:spPr>
                <a:xfrm>
                  <a:off x="711" y="2666"/>
                  <a:ext cx="1558" cy="978"/>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74" name="Group 1071"/>
              <p:cNvGrpSpPr/>
              <p:nvPr/>
            </p:nvGrpSpPr>
            <p:grpSpPr>
              <a:xfrm>
                <a:off x="2269" y="2666"/>
                <a:ext cx="646" cy="978"/>
                <a:chOff x="2269" y="2666"/>
                <a:chExt cx="646" cy="978"/>
              </a:xfrm>
            </p:grpSpPr>
            <p:sp>
              <p:nvSpPr>
                <p:cNvPr id="22575" name="Rectangle 1072"/>
                <p:cNvSpPr/>
                <p:nvPr/>
              </p:nvSpPr>
              <p:spPr>
                <a:xfrm>
                  <a:off x="2280" y="2666"/>
                  <a:ext cx="624" cy="978"/>
                </a:xfrm>
                <a:prstGeom prst="rect">
                  <a:avLst/>
                </a:prstGeom>
                <a:noFill/>
                <a:ln w="9525">
                  <a:noFill/>
                </a:ln>
              </p:spPr>
              <p:txBody>
                <a:bodyPr anchor="t" anchorCtr="0"/>
                <a:p>
                  <a:r>
                    <a:rPr lang="zh-CN" altLang="en-US" sz="1200" b="1" dirty="0">
                      <a:solidFill>
                        <a:srgbClr val="000099"/>
                      </a:solidFill>
                      <a:latin typeface="Times New Roman" panose="02020603050405020304" pitchFamily="18" charset="0"/>
                      <a:ea typeface="宋体" panose="02010600030101010101" pitchFamily="2" charset="-122"/>
                    </a:rPr>
                    <a:t>查有关文件材料</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76" name="Rectangle 1073"/>
                <p:cNvSpPr/>
                <p:nvPr/>
              </p:nvSpPr>
              <p:spPr>
                <a:xfrm>
                  <a:off x="2269" y="2666"/>
                  <a:ext cx="646" cy="978"/>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77" name="Group 1074"/>
              <p:cNvGrpSpPr/>
              <p:nvPr/>
            </p:nvGrpSpPr>
            <p:grpSpPr>
              <a:xfrm>
                <a:off x="2915" y="2666"/>
                <a:ext cx="510" cy="978"/>
                <a:chOff x="2915" y="2666"/>
                <a:chExt cx="510" cy="978"/>
              </a:xfrm>
            </p:grpSpPr>
            <p:sp>
              <p:nvSpPr>
                <p:cNvPr id="22578" name="Rectangle 1075"/>
                <p:cNvSpPr/>
                <p:nvPr/>
              </p:nvSpPr>
              <p:spPr>
                <a:xfrm>
                  <a:off x="2926" y="2666"/>
                  <a:ext cx="488" cy="978"/>
                </a:xfrm>
                <a:prstGeom prst="rect">
                  <a:avLst/>
                </a:prstGeom>
                <a:noFill/>
                <a:ln w="9525">
                  <a:noFill/>
                </a:ln>
              </p:spPr>
              <p:txBody>
                <a:bodyPr anchor="t" anchorCtr="0"/>
                <a:p>
                  <a:r>
                    <a:rPr lang="en-US" altLang="zh-CN" sz="1200" b="1" dirty="0">
                      <a:solidFill>
                        <a:srgbClr val="000099"/>
                      </a:solidFill>
                      <a:latin typeface="Times New Roman" panose="02020603050405020304" pitchFamily="18" charset="0"/>
                      <a:ea typeface="宋体" panose="02010600030101010101" pitchFamily="2" charset="-122"/>
                    </a:rPr>
                    <a:t> </a:t>
                  </a:r>
                  <a:endParaRPr lang="en-US" altLang="zh-CN"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79" name="Rectangle 1076"/>
                <p:cNvSpPr/>
                <p:nvPr/>
              </p:nvSpPr>
              <p:spPr>
                <a:xfrm>
                  <a:off x="2915" y="2666"/>
                  <a:ext cx="510" cy="978"/>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80" name="Group 1077"/>
              <p:cNvGrpSpPr/>
              <p:nvPr/>
            </p:nvGrpSpPr>
            <p:grpSpPr>
              <a:xfrm>
                <a:off x="0" y="3644"/>
                <a:ext cx="711" cy="748"/>
                <a:chOff x="0" y="3644"/>
                <a:chExt cx="711" cy="748"/>
              </a:xfrm>
            </p:grpSpPr>
            <p:sp>
              <p:nvSpPr>
                <p:cNvPr id="22581" name="Rectangle 1078"/>
                <p:cNvSpPr/>
                <p:nvPr/>
              </p:nvSpPr>
              <p:spPr>
                <a:xfrm>
                  <a:off x="11" y="3644"/>
                  <a:ext cx="689" cy="748"/>
                </a:xfrm>
                <a:prstGeom prst="rect">
                  <a:avLst/>
                </a:prstGeom>
                <a:noFill/>
                <a:ln w="9525">
                  <a:noFill/>
                </a:ln>
              </p:spPr>
              <p:txBody>
                <a:bodyPr anchor="t" anchorCtr="0"/>
                <a:p>
                  <a:r>
                    <a:rPr lang="zh-CN" altLang="en-US" sz="1200" b="1" dirty="0">
                      <a:solidFill>
                        <a:srgbClr val="000099"/>
                      </a:solidFill>
                      <a:latin typeface="Times New Roman" panose="02020603050405020304" pitchFamily="18" charset="0"/>
                      <a:ea typeface="宋体" panose="02010600030101010101" pitchFamily="2" charset="-122"/>
                    </a:rPr>
                    <a:t>顶板隐患整改（１５分）</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82" name="Rectangle 1079"/>
                <p:cNvSpPr/>
                <p:nvPr/>
              </p:nvSpPr>
              <p:spPr>
                <a:xfrm>
                  <a:off x="0" y="3644"/>
                  <a:ext cx="711" cy="748"/>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83" name="Group 1080"/>
              <p:cNvGrpSpPr/>
              <p:nvPr/>
            </p:nvGrpSpPr>
            <p:grpSpPr>
              <a:xfrm>
                <a:off x="711" y="3644"/>
                <a:ext cx="1558" cy="748"/>
                <a:chOff x="711" y="3644"/>
                <a:chExt cx="1558" cy="748"/>
              </a:xfrm>
            </p:grpSpPr>
            <p:sp>
              <p:nvSpPr>
                <p:cNvPr id="22584" name="Rectangle 1081"/>
                <p:cNvSpPr/>
                <p:nvPr/>
              </p:nvSpPr>
              <p:spPr>
                <a:xfrm>
                  <a:off x="722" y="3644"/>
                  <a:ext cx="1536" cy="748"/>
                </a:xfrm>
                <a:prstGeom prst="rect">
                  <a:avLst/>
                </a:prstGeom>
                <a:noFill/>
                <a:ln w="9525">
                  <a:noFill/>
                </a:ln>
              </p:spPr>
              <p:txBody>
                <a:bodyPr anchor="t" anchorCtr="0"/>
                <a:p>
                  <a:r>
                    <a:rPr lang="en-US" altLang="zh-CN" sz="1200" b="1" dirty="0">
                      <a:solidFill>
                        <a:srgbClr val="000099"/>
                      </a:solidFill>
                      <a:latin typeface="Times New Roman" panose="02020603050405020304" pitchFamily="18" charset="0"/>
                      <a:ea typeface="宋体" panose="02010600030101010101" pitchFamily="2" charset="-122"/>
                    </a:rPr>
                    <a:t>1</a:t>
                  </a:r>
                  <a:r>
                    <a:rPr lang="zh-CN" altLang="en-US" sz="1200" b="1" dirty="0">
                      <a:solidFill>
                        <a:srgbClr val="000099"/>
                      </a:solidFill>
                      <a:latin typeface="Times New Roman" panose="02020603050405020304" pitchFamily="18" charset="0"/>
                      <a:ea typeface="宋体" panose="02010600030101010101" pitchFamily="2" charset="-122"/>
                    </a:rPr>
                    <a:t>．立项率低于</a:t>
                  </a:r>
                  <a:r>
                    <a:rPr lang="en-US" altLang="zh-CN" sz="1200" b="1" dirty="0">
                      <a:solidFill>
                        <a:srgbClr val="000099"/>
                      </a:solidFill>
                      <a:latin typeface="Times New Roman" panose="02020603050405020304" pitchFamily="18" charset="0"/>
                      <a:ea typeface="宋体" panose="02010600030101010101" pitchFamily="2" charset="-122"/>
                    </a:rPr>
                    <a:t>80</a:t>
                  </a:r>
                  <a:r>
                    <a:rPr lang="zh-CN" altLang="en-US" sz="1200" b="1" dirty="0">
                      <a:solidFill>
                        <a:srgbClr val="000099"/>
                      </a:solidFill>
                      <a:latin typeface="Times New Roman" panose="02020603050405020304" pitchFamily="18" charset="0"/>
                      <a:ea typeface="宋体" panose="02010600030101010101" pitchFamily="2" charset="-122"/>
                    </a:rPr>
                    <a:t>％，每低</a:t>
                  </a:r>
                  <a:r>
                    <a:rPr lang="en-US" altLang="zh-CN" sz="1200" b="1" dirty="0">
                      <a:solidFill>
                        <a:srgbClr val="000099"/>
                      </a:solidFill>
                      <a:latin typeface="Times New Roman" panose="02020603050405020304" pitchFamily="18" charset="0"/>
                      <a:ea typeface="宋体" panose="02010600030101010101" pitchFamily="2" charset="-122"/>
                    </a:rPr>
                    <a:t>5</a:t>
                  </a:r>
                  <a:r>
                    <a:rPr lang="zh-CN" altLang="en-US" sz="1200" b="1" dirty="0">
                      <a:solidFill>
                        <a:srgbClr val="000099"/>
                      </a:solidFill>
                      <a:latin typeface="Times New Roman" panose="02020603050405020304" pitchFamily="18" charset="0"/>
                      <a:ea typeface="宋体" panose="02010600030101010101" pitchFamily="2" charset="-122"/>
                    </a:rPr>
                    <a:t>％扣</a:t>
                  </a:r>
                  <a:r>
                    <a:rPr lang="en-US" altLang="zh-CN" sz="1200" b="1" dirty="0">
                      <a:solidFill>
                        <a:srgbClr val="000099"/>
                      </a:solidFill>
                      <a:latin typeface="Times New Roman" panose="02020603050405020304" pitchFamily="18" charset="0"/>
                      <a:ea typeface="宋体" panose="02010600030101010101" pitchFamily="2" charset="-122"/>
                    </a:rPr>
                    <a:t>5</a:t>
                  </a:r>
                  <a:r>
                    <a:rPr lang="zh-CN" altLang="en-US" sz="1200" b="1" dirty="0">
                      <a:solidFill>
                        <a:srgbClr val="000099"/>
                      </a:solidFill>
                      <a:latin typeface="Times New Roman" panose="02020603050405020304" pitchFamily="18" charset="0"/>
                      <a:ea typeface="宋体" panose="02010600030101010101" pitchFamily="2" charset="-122"/>
                    </a:rPr>
                    <a:t>分</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r>
                    <a:rPr lang="en-US" altLang="zh-CN" sz="1200" b="1" dirty="0">
                      <a:solidFill>
                        <a:srgbClr val="000099"/>
                      </a:solidFill>
                      <a:latin typeface="Times New Roman" panose="02020603050405020304" pitchFamily="18" charset="0"/>
                      <a:ea typeface="宋体" panose="02010600030101010101" pitchFamily="2" charset="-122"/>
                    </a:rPr>
                    <a:t>2</a:t>
                  </a:r>
                  <a:r>
                    <a:rPr lang="zh-CN" altLang="en-US" sz="1200" b="1" dirty="0">
                      <a:solidFill>
                        <a:srgbClr val="000099"/>
                      </a:solidFill>
                      <a:latin typeface="Times New Roman" panose="02020603050405020304" pitchFamily="18" charset="0"/>
                      <a:ea typeface="宋体" panose="02010600030101010101" pitchFamily="2" charset="-122"/>
                    </a:rPr>
                    <a:t>．整改率低于</a:t>
                  </a:r>
                  <a:r>
                    <a:rPr lang="en-US" altLang="zh-CN" sz="1200" b="1" dirty="0">
                      <a:solidFill>
                        <a:srgbClr val="000099"/>
                      </a:solidFill>
                      <a:latin typeface="Times New Roman" panose="02020603050405020304" pitchFamily="18" charset="0"/>
                      <a:ea typeface="宋体" panose="02010600030101010101" pitchFamily="2" charset="-122"/>
                    </a:rPr>
                    <a:t>95</a:t>
                  </a:r>
                  <a:r>
                    <a:rPr lang="zh-CN" altLang="en-US" sz="1200" b="1" dirty="0">
                      <a:solidFill>
                        <a:srgbClr val="000099"/>
                      </a:solidFill>
                      <a:latin typeface="Times New Roman" panose="02020603050405020304" pitchFamily="18" charset="0"/>
                      <a:ea typeface="宋体" panose="02010600030101010101" pitchFamily="2" charset="-122"/>
                    </a:rPr>
                    <a:t>％，每低</a:t>
                  </a:r>
                  <a:r>
                    <a:rPr lang="en-US" altLang="zh-CN" sz="1200" b="1" dirty="0">
                      <a:solidFill>
                        <a:srgbClr val="000099"/>
                      </a:solidFill>
                      <a:latin typeface="Times New Roman" panose="02020603050405020304" pitchFamily="18" charset="0"/>
                      <a:ea typeface="宋体" panose="02010600030101010101" pitchFamily="2" charset="-122"/>
                    </a:rPr>
                    <a:t>5</a:t>
                  </a:r>
                  <a:r>
                    <a:rPr lang="zh-CN" altLang="en-US" sz="1200" b="1" dirty="0">
                      <a:solidFill>
                        <a:srgbClr val="000099"/>
                      </a:solidFill>
                      <a:latin typeface="Times New Roman" panose="02020603050405020304" pitchFamily="18" charset="0"/>
                      <a:ea typeface="宋体" panose="02010600030101010101" pitchFamily="2" charset="-122"/>
                    </a:rPr>
                    <a:t>％扣</a:t>
                  </a:r>
                  <a:r>
                    <a:rPr lang="en-US" altLang="zh-CN" sz="1200" b="1" dirty="0">
                      <a:solidFill>
                        <a:srgbClr val="000099"/>
                      </a:solidFill>
                      <a:latin typeface="Times New Roman" panose="02020603050405020304" pitchFamily="18" charset="0"/>
                      <a:ea typeface="宋体" panose="02010600030101010101" pitchFamily="2" charset="-122"/>
                    </a:rPr>
                    <a:t>5</a:t>
                  </a:r>
                  <a:r>
                    <a:rPr lang="zh-CN" altLang="en-US" sz="1200" b="1" dirty="0">
                      <a:solidFill>
                        <a:srgbClr val="000099"/>
                      </a:solidFill>
                      <a:latin typeface="Times New Roman" panose="02020603050405020304" pitchFamily="18" charset="0"/>
                      <a:ea typeface="宋体" panose="02010600030101010101" pitchFamily="2" charset="-122"/>
                    </a:rPr>
                    <a:t>分</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85" name="Rectangle 1082"/>
                <p:cNvSpPr/>
                <p:nvPr/>
              </p:nvSpPr>
              <p:spPr>
                <a:xfrm>
                  <a:off x="711" y="3644"/>
                  <a:ext cx="1558" cy="748"/>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86" name="Group 1083"/>
              <p:cNvGrpSpPr/>
              <p:nvPr/>
            </p:nvGrpSpPr>
            <p:grpSpPr>
              <a:xfrm>
                <a:off x="2269" y="3644"/>
                <a:ext cx="646" cy="748"/>
                <a:chOff x="2269" y="3644"/>
                <a:chExt cx="646" cy="748"/>
              </a:xfrm>
            </p:grpSpPr>
            <p:sp>
              <p:nvSpPr>
                <p:cNvPr id="22587" name="Rectangle 1084"/>
                <p:cNvSpPr/>
                <p:nvPr/>
              </p:nvSpPr>
              <p:spPr>
                <a:xfrm>
                  <a:off x="2280" y="3644"/>
                  <a:ext cx="624" cy="748"/>
                </a:xfrm>
                <a:prstGeom prst="rect">
                  <a:avLst/>
                </a:prstGeom>
                <a:noFill/>
                <a:ln w="9525">
                  <a:noFill/>
                </a:ln>
              </p:spPr>
              <p:txBody>
                <a:bodyPr anchor="t" anchorCtr="0"/>
                <a:p>
                  <a:r>
                    <a:rPr lang="zh-CN" altLang="en-US" sz="1200" b="1" dirty="0">
                      <a:solidFill>
                        <a:srgbClr val="000099"/>
                      </a:solidFill>
                      <a:latin typeface="Times New Roman" panose="02020603050405020304" pitchFamily="18" charset="0"/>
                      <a:ea typeface="宋体" panose="02010600030101010101" pitchFamily="2" charset="-122"/>
                    </a:rPr>
                    <a:t>查隐患整改记录</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88" name="Rectangle 1085"/>
                <p:cNvSpPr/>
                <p:nvPr/>
              </p:nvSpPr>
              <p:spPr>
                <a:xfrm>
                  <a:off x="2269" y="3644"/>
                  <a:ext cx="646" cy="748"/>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89" name="Group 1086"/>
              <p:cNvGrpSpPr/>
              <p:nvPr/>
            </p:nvGrpSpPr>
            <p:grpSpPr>
              <a:xfrm>
                <a:off x="2915" y="3644"/>
                <a:ext cx="510" cy="748"/>
                <a:chOff x="2915" y="3644"/>
                <a:chExt cx="510" cy="748"/>
              </a:xfrm>
            </p:grpSpPr>
            <p:sp>
              <p:nvSpPr>
                <p:cNvPr id="22590" name="Rectangle 1087"/>
                <p:cNvSpPr/>
                <p:nvPr/>
              </p:nvSpPr>
              <p:spPr>
                <a:xfrm>
                  <a:off x="2926" y="3644"/>
                  <a:ext cx="488" cy="748"/>
                </a:xfrm>
                <a:prstGeom prst="rect">
                  <a:avLst/>
                </a:prstGeom>
                <a:noFill/>
                <a:ln w="9525">
                  <a:noFill/>
                </a:ln>
              </p:spPr>
              <p:txBody>
                <a:bodyPr anchor="t" anchorCtr="0"/>
                <a:p>
                  <a:r>
                    <a:rPr lang="en-US" altLang="zh-CN" sz="1200" b="1" dirty="0">
                      <a:solidFill>
                        <a:srgbClr val="000099"/>
                      </a:solidFill>
                      <a:latin typeface="Times New Roman" panose="02020603050405020304" pitchFamily="18" charset="0"/>
                      <a:ea typeface="宋体" panose="02010600030101010101" pitchFamily="2" charset="-122"/>
                    </a:rPr>
                    <a:t> </a:t>
                  </a:r>
                  <a:endParaRPr lang="en-US" altLang="zh-CN"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91" name="Rectangle 1088"/>
                <p:cNvSpPr/>
                <p:nvPr/>
              </p:nvSpPr>
              <p:spPr>
                <a:xfrm>
                  <a:off x="2915" y="3644"/>
                  <a:ext cx="510" cy="748"/>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92" name="Group 1089"/>
              <p:cNvGrpSpPr/>
              <p:nvPr/>
            </p:nvGrpSpPr>
            <p:grpSpPr>
              <a:xfrm>
                <a:off x="0" y="4392"/>
                <a:ext cx="711" cy="863"/>
                <a:chOff x="0" y="4392"/>
                <a:chExt cx="711" cy="863"/>
              </a:xfrm>
            </p:grpSpPr>
            <p:sp>
              <p:nvSpPr>
                <p:cNvPr id="22593" name="Rectangle 1090"/>
                <p:cNvSpPr/>
                <p:nvPr/>
              </p:nvSpPr>
              <p:spPr>
                <a:xfrm>
                  <a:off x="11" y="4392"/>
                  <a:ext cx="689" cy="863"/>
                </a:xfrm>
                <a:prstGeom prst="rect">
                  <a:avLst/>
                </a:prstGeom>
                <a:noFill/>
                <a:ln w="9525">
                  <a:noFill/>
                </a:ln>
              </p:spPr>
              <p:txBody>
                <a:bodyPr anchor="t" anchorCtr="0"/>
                <a:p>
                  <a:r>
                    <a:rPr lang="zh-CN" altLang="en-US" sz="1200" b="1" dirty="0">
                      <a:solidFill>
                        <a:srgbClr val="000099"/>
                      </a:solidFill>
                      <a:latin typeface="Times New Roman" panose="02020603050405020304" pitchFamily="18" charset="0"/>
                      <a:ea typeface="宋体" panose="02010600030101010101" pitchFamily="2" charset="-122"/>
                    </a:rPr>
                    <a:t>顶板事故管理（１５分）</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94" name="Rectangle 1091"/>
                <p:cNvSpPr/>
                <p:nvPr/>
              </p:nvSpPr>
              <p:spPr>
                <a:xfrm>
                  <a:off x="0" y="4392"/>
                  <a:ext cx="711" cy="863"/>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95" name="Group 1092"/>
              <p:cNvGrpSpPr/>
              <p:nvPr/>
            </p:nvGrpSpPr>
            <p:grpSpPr>
              <a:xfrm>
                <a:off x="711" y="4392"/>
                <a:ext cx="1558" cy="863"/>
                <a:chOff x="711" y="4392"/>
                <a:chExt cx="1558" cy="863"/>
              </a:xfrm>
            </p:grpSpPr>
            <p:sp>
              <p:nvSpPr>
                <p:cNvPr id="22596" name="Rectangle 1093"/>
                <p:cNvSpPr/>
                <p:nvPr/>
              </p:nvSpPr>
              <p:spPr>
                <a:xfrm>
                  <a:off x="722" y="4392"/>
                  <a:ext cx="1536" cy="863"/>
                </a:xfrm>
                <a:prstGeom prst="rect">
                  <a:avLst/>
                </a:prstGeom>
                <a:noFill/>
                <a:ln w="9525">
                  <a:noFill/>
                </a:ln>
              </p:spPr>
              <p:txBody>
                <a:bodyPr anchor="t" anchorCtr="0"/>
                <a:p>
                  <a:r>
                    <a:rPr lang="en-US" altLang="zh-CN" sz="1200" b="1" dirty="0">
                      <a:solidFill>
                        <a:srgbClr val="000099"/>
                      </a:solidFill>
                      <a:latin typeface="Times New Roman" panose="02020603050405020304" pitchFamily="18" charset="0"/>
                      <a:ea typeface="宋体" panose="02010600030101010101" pitchFamily="2" charset="-122"/>
                    </a:rPr>
                    <a:t>1</a:t>
                  </a:r>
                  <a:r>
                    <a:rPr lang="zh-CN" altLang="en-US" sz="1200" b="1" dirty="0">
                      <a:solidFill>
                        <a:srgbClr val="000099"/>
                      </a:solidFill>
                      <a:latin typeface="Times New Roman" panose="02020603050405020304" pitchFamily="18" charset="0"/>
                      <a:ea typeface="宋体" panose="02010600030101010101" pitchFamily="2" charset="-122"/>
                    </a:rPr>
                    <a:t>．发生顶板事故，其原因分析不全面、不准确完整扣</a:t>
                  </a:r>
                  <a:r>
                    <a:rPr lang="en-US" altLang="zh-CN" sz="1200" b="1" dirty="0">
                      <a:solidFill>
                        <a:srgbClr val="000099"/>
                      </a:solidFill>
                      <a:latin typeface="Times New Roman" panose="02020603050405020304" pitchFamily="18" charset="0"/>
                      <a:ea typeface="宋体" panose="02010600030101010101" pitchFamily="2" charset="-122"/>
                    </a:rPr>
                    <a:t>10</a:t>
                  </a:r>
                  <a:r>
                    <a:rPr lang="zh-CN" altLang="en-US" sz="1200" b="1" dirty="0">
                      <a:solidFill>
                        <a:srgbClr val="000099"/>
                      </a:solidFill>
                      <a:latin typeface="Times New Roman" panose="02020603050405020304" pitchFamily="18" charset="0"/>
                      <a:ea typeface="宋体" panose="02010600030101010101" pitchFamily="2" charset="-122"/>
                    </a:rPr>
                    <a:t>分</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r>
                    <a:rPr lang="en-US" altLang="zh-CN" sz="1200" b="1" dirty="0">
                      <a:solidFill>
                        <a:srgbClr val="000099"/>
                      </a:solidFill>
                      <a:latin typeface="Times New Roman" panose="02020603050405020304" pitchFamily="18" charset="0"/>
                      <a:ea typeface="宋体" panose="02010600030101010101" pitchFamily="2" charset="-122"/>
                    </a:rPr>
                    <a:t>2</a:t>
                  </a:r>
                  <a:r>
                    <a:rPr lang="zh-CN" altLang="en-US" sz="1200" b="1" dirty="0">
                      <a:solidFill>
                        <a:srgbClr val="000099"/>
                      </a:solidFill>
                      <a:latin typeface="Times New Roman" panose="02020603050405020304" pitchFamily="18" charset="0"/>
                      <a:ea typeface="宋体" panose="02010600030101010101" pitchFamily="2" charset="-122"/>
                    </a:rPr>
                    <a:t>．针对事故暴露出的问题，未采取有效措施并及时反馈到基层扣</a:t>
                  </a:r>
                  <a:r>
                    <a:rPr lang="en-US" altLang="zh-CN" sz="1200" b="1" dirty="0">
                      <a:solidFill>
                        <a:srgbClr val="000099"/>
                      </a:solidFill>
                      <a:latin typeface="Times New Roman" panose="02020603050405020304" pitchFamily="18" charset="0"/>
                      <a:ea typeface="宋体" panose="02010600030101010101" pitchFamily="2" charset="-122"/>
                    </a:rPr>
                    <a:t>5</a:t>
                  </a:r>
                  <a:r>
                    <a:rPr lang="zh-CN" altLang="en-US" sz="1200" b="1" dirty="0">
                      <a:solidFill>
                        <a:srgbClr val="000099"/>
                      </a:solidFill>
                      <a:latin typeface="Times New Roman" panose="02020603050405020304" pitchFamily="18" charset="0"/>
                      <a:ea typeface="宋体" panose="02010600030101010101" pitchFamily="2" charset="-122"/>
                    </a:rPr>
                    <a:t>分</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597" name="Rectangle 1094"/>
                <p:cNvSpPr/>
                <p:nvPr/>
              </p:nvSpPr>
              <p:spPr>
                <a:xfrm>
                  <a:off x="711" y="4392"/>
                  <a:ext cx="1558" cy="863"/>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598" name="Group 1095"/>
              <p:cNvGrpSpPr/>
              <p:nvPr/>
            </p:nvGrpSpPr>
            <p:grpSpPr>
              <a:xfrm>
                <a:off x="2269" y="4392"/>
                <a:ext cx="646" cy="863"/>
                <a:chOff x="2269" y="4392"/>
                <a:chExt cx="646" cy="863"/>
              </a:xfrm>
            </p:grpSpPr>
            <p:sp>
              <p:nvSpPr>
                <p:cNvPr id="22599" name="Rectangle 1096"/>
                <p:cNvSpPr/>
                <p:nvPr/>
              </p:nvSpPr>
              <p:spPr>
                <a:xfrm>
                  <a:off x="2280" y="4392"/>
                  <a:ext cx="624" cy="863"/>
                </a:xfrm>
                <a:prstGeom prst="rect">
                  <a:avLst/>
                </a:prstGeom>
                <a:noFill/>
                <a:ln w="9525">
                  <a:noFill/>
                </a:ln>
              </p:spPr>
              <p:txBody>
                <a:bodyPr anchor="t" anchorCtr="0"/>
                <a:p>
                  <a:r>
                    <a:rPr lang="zh-CN" altLang="en-US" sz="1200" b="1" dirty="0">
                      <a:solidFill>
                        <a:srgbClr val="000099"/>
                      </a:solidFill>
                      <a:latin typeface="Times New Roman" panose="02020603050405020304" pitchFamily="18" charset="0"/>
                      <a:ea typeface="宋体" panose="02010600030101010101" pitchFamily="2" charset="-122"/>
                    </a:rPr>
                    <a:t>查事故报告档案</a:t>
                  </a:r>
                  <a:endParaRPr lang="zh-CN" altLang="en-US"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600" name="Rectangle 1097"/>
                <p:cNvSpPr/>
                <p:nvPr/>
              </p:nvSpPr>
              <p:spPr>
                <a:xfrm>
                  <a:off x="2269" y="4392"/>
                  <a:ext cx="646" cy="863"/>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nvGrpSpPr>
              <p:cNvPr id="22601" name="Group 1098"/>
              <p:cNvGrpSpPr/>
              <p:nvPr/>
            </p:nvGrpSpPr>
            <p:grpSpPr>
              <a:xfrm>
                <a:off x="2915" y="4392"/>
                <a:ext cx="510" cy="863"/>
                <a:chOff x="2915" y="4392"/>
                <a:chExt cx="510" cy="863"/>
              </a:xfrm>
            </p:grpSpPr>
            <p:sp>
              <p:nvSpPr>
                <p:cNvPr id="22602" name="Rectangle 1099"/>
                <p:cNvSpPr/>
                <p:nvPr/>
              </p:nvSpPr>
              <p:spPr>
                <a:xfrm>
                  <a:off x="2926" y="4392"/>
                  <a:ext cx="488" cy="863"/>
                </a:xfrm>
                <a:prstGeom prst="rect">
                  <a:avLst/>
                </a:prstGeom>
                <a:noFill/>
                <a:ln w="9525">
                  <a:noFill/>
                </a:ln>
              </p:spPr>
              <p:txBody>
                <a:bodyPr anchor="t" anchorCtr="0"/>
                <a:p>
                  <a:r>
                    <a:rPr lang="en-US" altLang="zh-CN" sz="1200" b="1" dirty="0">
                      <a:solidFill>
                        <a:srgbClr val="000099"/>
                      </a:solidFill>
                      <a:latin typeface="Times New Roman" panose="02020603050405020304" pitchFamily="18" charset="0"/>
                      <a:ea typeface="宋体" panose="02010600030101010101" pitchFamily="2" charset="-122"/>
                    </a:rPr>
                    <a:t> </a:t>
                  </a:r>
                  <a:endParaRPr lang="en-US" altLang="zh-CN" sz="1200" b="1" dirty="0">
                    <a:solidFill>
                      <a:srgbClr val="000099"/>
                    </a:solidFill>
                    <a:latin typeface="Times New Roman" panose="02020603050405020304" pitchFamily="18" charset="0"/>
                    <a:ea typeface="宋体" panose="02010600030101010101" pitchFamily="2" charset="-122"/>
                  </a:endParaRPr>
                </a:p>
                <a:p>
                  <a:pPr eaLnBrk="0" hangingPunct="0"/>
                  <a:endParaRPr lang="en-US" altLang="zh-CN" b="1" dirty="0">
                    <a:solidFill>
                      <a:srgbClr val="000099"/>
                    </a:solidFill>
                    <a:latin typeface="Times New Roman" panose="02020603050405020304" pitchFamily="18" charset="0"/>
                    <a:ea typeface="宋体" panose="02010600030101010101" pitchFamily="2" charset="-122"/>
                  </a:endParaRPr>
                </a:p>
              </p:txBody>
            </p:sp>
            <p:sp>
              <p:nvSpPr>
                <p:cNvPr id="22603" name="Rectangle 1100"/>
                <p:cNvSpPr/>
                <p:nvPr/>
              </p:nvSpPr>
              <p:spPr>
                <a:xfrm>
                  <a:off x="2915" y="4392"/>
                  <a:ext cx="510" cy="863"/>
                </a:xfrm>
                <a:prstGeom prst="rect">
                  <a:avLst/>
                </a:prstGeom>
                <a:noFill/>
                <a:ln w="7"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grpSp>
        <p:sp>
          <p:nvSpPr>
            <p:cNvPr id="22604" name="Rectangle 1101"/>
            <p:cNvSpPr/>
            <p:nvPr/>
          </p:nvSpPr>
          <p:spPr>
            <a:xfrm>
              <a:off x="-3" y="534"/>
              <a:ext cx="3431" cy="4724"/>
            </a:xfrm>
            <a:prstGeom prst="rect">
              <a:avLst/>
            </a:prstGeom>
            <a:noFill/>
            <a:ln w="9525" cap="flat" cmpd="sng">
              <a:solidFill>
                <a:srgbClr val="A0A0A0"/>
              </a:solidFill>
              <a:prstDash val="solid"/>
              <a:miter/>
              <a:headEnd type="none" w="med" len="med"/>
              <a:tailEnd type="none" w="med" len="med"/>
            </a:ln>
          </p:spPr>
          <p:txBody>
            <a:bodyPr anchor="t" anchorCtr="0"/>
            <a:p>
              <a:endParaRPr lang="zh-CN" altLang="en-US" dirty="0">
                <a:latin typeface="Times New Roman" panose="02020603050405020304" pitchFamily="18" charset="0"/>
                <a:ea typeface="楷体_GB2312" pitchFamily="49" charset="-122"/>
              </a:endParaRPr>
            </a:p>
          </p:txBody>
        </p:sp>
      </p:grpSp>
    </p:spTree>
  </p:cSld>
  <p:clrMapOvr>
    <a:masterClrMapping/>
  </p:clrMapOvr>
  <p:transition>
    <p:pull/>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3" name="Rectangle 2"/>
          <p:cNvSpPr/>
          <p:nvPr>
            <p:ph type="title"/>
          </p:nvPr>
        </p:nvSpPr>
        <p:spPr>
          <a:xfrm>
            <a:off x="685800" y="838200"/>
            <a:ext cx="2286000" cy="609600"/>
          </a:xfrm>
          <a:noFill/>
          <a:ln>
            <a:noFill/>
          </a:ln>
        </p:spPr>
        <p:txBody>
          <a:bodyPr anchor="t" anchorCtr="0"/>
          <a:p>
            <a:pPr algn="l" eaLnBrk="1" hangingPunct="1">
              <a:buFont typeface="Wingdings" panose="05000000000000000000" pitchFamily="2" charset="2"/>
              <a:buChar char="v"/>
            </a:pPr>
            <a:r>
              <a:rPr lang="en-US" altLang="zh-CN" sz="2800" b="1" dirty="0">
                <a:solidFill>
                  <a:srgbClr val="000099"/>
                </a:solidFill>
                <a:latin typeface="楷体_GB2312" pitchFamily="49" charset="-122"/>
                <a:ea typeface="楷体_GB2312" pitchFamily="49" charset="-122"/>
              </a:rPr>
              <a:t> </a:t>
            </a:r>
            <a:r>
              <a:rPr lang="zh-CN" altLang="en-US" sz="2800" b="1" dirty="0">
                <a:solidFill>
                  <a:srgbClr val="000099"/>
                </a:solidFill>
                <a:latin typeface="楷体_GB2312" pitchFamily="49" charset="-122"/>
                <a:ea typeface="楷体_GB2312" pitchFamily="49" charset="-122"/>
              </a:rPr>
              <a:t>小结</a:t>
            </a:r>
            <a:endParaRPr lang="zh-CN" altLang="en-US" sz="2800" b="1" dirty="0">
              <a:solidFill>
                <a:srgbClr val="000099"/>
              </a:solidFill>
              <a:latin typeface="楷体_GB2312" pitchFamily="49" charset="-122"/>
              <a:ea typeface="楷体_GB2312" pitchFamily="49" charset="-122"/>
            </a:endParaRPr>
          </a:p>
        </p:txBody>
      </p:sp>
      <p:sp>
        <p:nvSpPr>
          <p:cNvPr id="23554" name="Rectangle 3"/>
          <p:cNvSpPr/>
          <p:nvPr>
            <p:ph idx="1"/>
          </p:nvPr>
        </p:nvSpPr>
        <p:spPr>
          <a:xfrm>
            <a:off x="762000" y="1600200"/>
            <a:ext cx="8001000" cy="4191000"/>
          </a:xfrm>
          <a:noFill/>
          <a:ln>
            <a:noFill/>
          </a:ln>
        </p:spPr>
        <p:txBody>
          <a:bodyPr anchor="t" anchorCtr="0"/>
          <a:p>
            <a:pPr algn="just" eaLnBrk="1" hangingPunct="1">
              <a:lnSpc>
                <a:spcPct val="110000"/>
              </a:lnSpc>
              <a:buNone/>
            </a:pPr>
            <a:r>
              <a:rPr lang="zh-CN" altLang="en-US" sz="2400" b="1" dirty="0">
                <a:solidFill>
                  <a:srgbClr val="FF0000"/>
                </a:solidFill>
                <a:latin typeface="楷体_GB2312" pitchFamily="49" charset="-122"/>
                <a:ea typeface="楷体_GB2312" pitchFamily="49" charset="-122"/>
              </a:rPr>
              <a:t>目的</a:t>
            </a:r>
            <a:r>
              <a:rPr lang="zh-CN" altLang="en-US" sz="2400" b="1" dirty="0">
                <a:solidFill>
                  <a:srgbClr val="000099"/>
                </a:solidFill>
                <a:latin typeface="楷体_GB2312" pitchFamily="49" charset="-122"/>
                <a:ea typeface="楷体_GB2312" pitchFamily="49" charset="-122"/>
              </a:rPr>
              <a:t>：检查系统是否符合标准要求</a:t>
            </a:r>
            <a:endParaRPr lang="zh-CN" altLang="en-US" sz="2400" b="1" dirty="0">
              <a:solidFill>
                <a:srgbClr val="000099"/>
              </a:solidFill>
              <a:latin typeface="楷体_GB2312" pitchFamily="49" charset="-122"/>
              <a:ea typeface="楷体_GB2312" pitchFamily="49" charset="-122"/>
            </a:endParaRPr>
          </a:p>
          <a:p>
            <a:pPr algn="just" eaLnBrk="1" hangingPunct="1">
              <a:lnSpc>
                <a:spcPct val="110000"/>
              </a:lnSpc>
              <a:buNone/>
            </a:pPr>
            <a:r>
              <a:rPr lang="zh-CN" altLang="en-US" sz="2400" b="1" dirty="0">
                <a:solidFill>
                  <a:srgbClr val="FF0000"/>
                </a:solidFill>
                <a:latin typeface="楷体_GB2312" pitchFamily="49" charset="-122"/>
                <a:ea typeface="楷体_GB2312" pitchFamily="49" charset="-122"/>
              </a:rPr>
              <a:t>适用范围</a:t>
            </a:r>
            <a:r>
              <a:rPr lang="zh-CN" altLang="en-US" sz="2400" b="1" dirty="0">
                <a:solidFill>
                  <a:srgbClr val="000099"/>
                </a:solidFill>
                <a:latin typeface="楷体_GB2312" pitchFamily="49" charset="-122"/>
                <a:ea typeface="楷体_GB2312" pitchFamily="49" charset="-122"/>
              </a:rPr>
              <a:t>：从设计、建设一直到生产各个阶段</a:t>
            </a:r>
            <a:endParaRPr lang="zh-CN" altLang="en-US" sz="2400" b="1" dirty="0">
              <a:solidFill>
                <a:srgbClr val="000099"/>
              </a:solidFill>
              <a:latin typeface="楷体_GB2312" pitchFamily="49" charset="-122"/>
              <a:ea typeface="楷体_GB2312" pitchFamily="49" charset="-122"/>
            </a:endParaRPr>
          </a:p>
          <a:p>
            <a:pPr algn="just" eaLnBrk="1" hangingPunct="1">
              <a:lnSpc>
                <a:spcPct val="110000"/>
              </a:lnSpc>
              <a:buNone/>
            </a:pPr>
            <a:r>
              <a:rPr lang="zh-CN" altLang="en-US" sz="2400" b="1" dirty="0">
                <a:solidFill>
                  <a:srgbClr val="FF0000"/>
                </a:solidFill>
                <a:latin typeface="楷体_GB2312" pitchFamily="49" charset="-122"/>
                <a:ea typeface="楷体_GB2312" pitchFamily="49" charset="-122"/>
              </a:rPr>
              <a:t>使用方法</a:t>
            </a:r>
            <a:r>
              <a:rPr lang="zh-CN" altLang="en-US" sz="2400" b="1" dirty="0">
                <a:solidFill>
                  <a:srgbClr val="000099"/>
                </a:solidFill>
                <a:latin typeface="楷体_GB2312" pitchFamily="49" charset="-122"/>
                <a:ea typeface="楷体_GB2312" pitchFamily="49" charset="-122"/>
              </a:rPr>
              <a:t>：有经验和专业知识人员协同编制，</a:t>
            </a:r>
            <a:endParaRPr lang="zh-CN" altLang="en-US" sz="2400" b="1" dirty="0">
              <a:solidFill>
                <a:srgbClr val="000099"/>
              </a:solidFill>
              <a:latin typeface="楷体_GB2312" pitchFamily="49" charset="-122"/>
              <a:ea typeface="楷体_GB2312" pitchFamily="49" charset="-122"/>
            </a:endParaRPr>
          </a:p>
          <a:p>
            <a:pPr algn="just" eaLnBrk="1" hangingPunct="1">
              <a:lnSpc>
                <a:spcPct val="110000"/>
              </a:lnSpc>
              <a:buNone/>
            </a:pPr>
            <a:r>
              <a:rPr lang="zh-CN" altLang="en-US" sz="2400" b="1" dirty="0">
                <a:solidFill>
                  <a:srgbClr val="000099"/>
                </a:solidFill>
                <a:latin typeface="楷体_GB2312" pitchFamily="49" charset="-122"/>
                <a:ea typeface="楷体_GB2312" pitchFamily="49" charset="-122"/>
              </a:rPr>
              <a:t>          经常使用</a:t>
            </a:r>
            <a:endParaRPr lang="zh-CN" altLang="en-US" sz="2400" b="1" dirty="0">
              <a:solidFill>
                <a:srgbClr val="000099"/>
              </a:solidFill>
              <a:latin typeface="楷体_GB2312" pitchFamily="49" charset="-122"/>
              <a:ea typeface="楷体_GB2312" pitchFamily="49" charset="-122"/>
            </a:endParaRPr>
          </a:p>
          <a:p>
            <a:pPr algn="just" eaLnBrk="1" hangingPunct="1">
              <a:lnSpc>
                <a:spcPct val="110000"/>
              </a:lnSpc>
              <a:buNone/>
            </a:pPr>
            <a:r>
              <a:rPr lang="zh-CN" altLang="en-US" sz="2400" b="1" dirty="0">
                <a:solidFill>
                  <a:srgbClr val="FF0000"/>
                </a:solidFill>
                <a:latin typeface="楷体_GB2312" pitchFamily="49" charset="-122"/>
                <a:ea typeface="楷体_GB2312" pitchFamily="49" charset="-122"/>
              </a:rPr>
              <a:t>资料准备</a:t>
            </a:r>
            <a:r>
              <a:rPr lang="zh-CN" altLang="en-US" sz="2400" b="1" dirty="0">
                <a:solidFill>
                  <a:srgbClr val="000099"/>
                </a:solidFill>
                <a:latin typeface="楷体_GB2312" pitchFamily="49" charset="-122"/>
                <a:ea typeface="楷体_GB2312" pitchFamily="49" charset="-122"/>
              </a:rPr>
              <a:t>：有关规范、标准</a:t>
            </a:r>
            <a:endParaRPr lang="zh-CN" altLang="en-US" sz="2400" b="1" dirty="0">
              <a:solidFill>
                <a:srgbClr val="000099"/>
              </a:solidFill>
              <a:latin typeface="楷体_GB2312" pitchFamily="49" charset="-122"/>
              <a:ea typeface="楷体_GB2312" pitchFamily="49" charset="-122"/>
            </a:endParaRPr>
          </a:p>
          <a:p>
            <a:pPr algn="just" eaLnBrk="1" hangingPunct="1">
              <a:lnSpc>
                <a:spcPct val="110000"/>
              </a:lnSpc>
              <a:buNone/>
            </a:pPr>
            <a:r>
              <a:rPr lang="zh-CN" altLang="en-US" sz="2400" b="1" dirty="0">
                <a:solidFill>
                  <a:srgbClr val="FF0000"/>
                </a:solidFill>
                <a:latin typeface="楷体_GB2312" pitchFamily="49" charset="-122"/>
                <a:ea typeface="楷体_GB2312" pitchFamily="49" charset="-122"/>
              </a:rPr>
              <a:t>人力、时间</a:t>
            </a:r>
            <a:r>
              <a:rPr lang="zh-CN" altLang="en-US" sz="2400" b="1" dirty="0">
                <a:solidFill>
                  <a:srgbClr val="000099"/>
                </a:solidFill>
                <a:latin typeface="楷体_GB2312" pitchFamily="49" charset="-122"/>
                <a:ea typeface="楷体_GB2312" pitchFamily="49" charset="-122"/>
              </a:rPr>
              <a:t>：最经济</a:t>
            </a:r>
            <a:endParaRPr lang="zh-CN" altLang="en-US" sz="2400" b="1" dirty="0">
              <a:solidFill>
                <a:srgbClr val="000099"/>
              </a:solidFill>
              <a:latin typeface="楷体_GB2312" pitchFamily="49" charset="-122"/>
              <a:ea typeface="楷体_GB2312" pitchFamily="49" charset="-122"/>
            </a:endParaRPr>
          </a:p>
          <a:p>
            <a:pPr algn="just" eaLnBrk="1" hangingPunct="1">
              <a:lnSpc>
                <a:spcPct val="110000"/>
              </a:lnSpc>
              <a:buNone/>
            </a:pPr>
            <a:r>
              <a:rPr lang="zh-CN" altLang="en-US" sz="2400" b="1" dirty="0">
                <a:solidFill>
                  <a:srgbClr val="FF0000"/>
                </a:solidFill>
                <a:latin typeface="楷体_GB2312" pitchFamily="49" charset="-122"/>
                <a:ea typeface="楷体_GB2312" pitchFamily="49" charset="-122"/>
              </a:rPr>
              <a:t>效果</a:t>
            </a:r>
            <a:r>
              <a:rPr lang="zh-CN" altLang="en-US" sz="2400" b="1" dirty="0">
                <a:solidFill>
                  <a:srgbClr val="000099"/>
                </a:solidFill>
                <a:latin typeface="楷体_GB2312" pitchFamily="49" charset="-122"/>
                <a:ea typeface="楷体_GB2312" pitchFamily="49" charset="-122"/>
              </a:rPr>
              <a:t>：定性，辨识危险性并使系统保持与标准规</a:t>
            </a:r>
            <a:endParaRPr lang="zh-CN" altLang="en-US" sz="2400" b="1" dirty="0">
              <a:solidFill>
                <a:srgbClr val="000099"/>
              </a:solidFill>
              <a:latin typeface="楷体_GB2312" pitchFamily="49" charset="-122"/>
              <a:ea typeface="楷体_GB2312" pitchFamily="49" charset="-122"/>
            </a:endParaRPr>
          </a:p>
          <a:p>
            <a:pPr algn="just" eaLnBrk="1" hangingPunct="1">
              <a:lnSpc>
                <a:spcPct val="110000"/>
              </a:lnSpc>
              <a:buNone/>
            </a:pPr>
            <a:r>
              <a:rPr lang="zh-CN" altLang="en-US" sz="2400" b="1" dirty="0">
                <a:solidFill>
                  <a:srgbClr val="000099"/>
                </a:solidFill>
                <a:latin typeface="楷体_GB2312" pitchFamily="49" charset="-122"/>
                <a:ea typeface="楷体_GB2312" pitchFamily="49" charset="-122"/>
              </a:rPr>
              <a:t>      定一致，如采用检查项目赋值法可用于定量</a:t>
            </a:r>
            <a:endParaRPr lang="zh-CN" altLang="en-US" sz="2400" b="1" dirty="0">
              <a:solidFill>
                <a:srgbClr val="000099"/>
              </a:solidFill>
              <a:latin typeface="楷体_GB2312" pitchFamily="49" charset="-122"/>
              <a:ea typeface="楷体_GB2312" pitchFamily="49" charset="-122"/>
            </a:endParaRPr>
          </a:p>
        </p:txBody>
      </p:sp>
      <p:sp>
        <p:nvSpPr>
          <p:cNvPr id="23555" name="Text Box 4"/>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Tree>
  </p:cSld>
  <p:clrMapOvr>
    <a:masterClrMapping/>
  </p:clrMapOvr>
  <p:transition>
    <p:pull/>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6018" name="Rectangle 2"/>
          <p:cNvSpPr>
            <a:spLocks noGrp="1" noChangeArrowheads="1"/>
          </p:cNvSpPr>
          <p:nvPr>
            <p:ph type="title"/>
          </p:nvPr>
        </p:nvSpPr>
        <p:spPr bwMode="auto">
          <a:xfrm>
            <a:off x="609600" y="762000"/>
            <a:ext cx="8278813" cy="1143000"/>
          </a:xfrm>
          <a:ln>
            <a:no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r>
              <a:rPr kumimoji="1" lang="en-US" altLang="zh-CN"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2</a:t>
            </a:r>
            <a:r>
              <a:rPr kumimoji="1" lang="zh-CN" altLang="en-US"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、预先危险分析 </a:t>
            </a:r>
            <a:r>
              <a:rPr kumimoji="1" lang="en-US" altLang="zh-CN"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PHA</a:t>
            </a:r>
            <a:r>
              <a:rPr kumimoji="1" lang="zh-CN" altLang="en-US"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a:t>
            </a:r>
            <a:r>
              <a:rPr kumimoji="1" lang="en-US" altLang="zh-CN"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Preliminary Hazard Analysis</a:t>
            </a:r>
            <a:r>
              <a:rPr kumimoji="1" lang="zh-CN" altLang="en-US"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a:t>
            </a:r>
            <a:r>
              <a:rPr kumimoji="1" lang="zh-CN" altLang="en-US" sz="28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黑体" panose="02010609060101010101" pitchFamily="49" charset="-122"/>
                <a:cs typeface="+mj-cs"/>
              </a:rPr>
              <a:t>（</a:t>
            </a:r>
            <a:r>
              <a:rPr kumimoji="1" lang="en-US" altLang="zh-CN" sz="28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黑体" panose="02010609060101010101" pitchFamily="49" charset="-122"/>
                <a:cs typeface="+mj-cs"/>
              </a:rPr>
              <a:t>p.281</a:t>
            </a:r>
            <a:r>
              <a:rPr kumimoji="1" lang="zh-CN" altLang="en-US" sz="28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黑体" panose="02010609060101010101" pitchFamily="49" charset="-122"/>
                <a:cs typeface="+mj-cs"/>
              </a:rPr>
              <a:t>）</a:t>
            </a:r>
            <a:endParaRPr kumimoji="1" lang="zh-CN" altLang="en-US" sz="28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黑体" panose="02010609060101010101" pitchFamily="49" charset="-122"/>
              <a:cs typeface="+mj-cs"/>
            </a:endParaRPr>
          </a:p>
        </p:txBody>
      </p:sp>
      <p:sp>
        <p:nvSpPr>
          <p:cNvPr id="24578" name="Text Box 5"/>
          <p:cNvSpPr txBox="1"/>
          <p:nvPr/>
        </p:nvSpPr>
        <p:spPr>
          <a:xfrm>
            <a:off x="914400" y="1905000"/>
            <a:ext cx="7391400" cy="1554163"/>
          </a:xfrm>
          <a:prstGeom prst="rect">
            <a:avLst/>
          </a:prstGeom>
          <a:noFill/>
          <a:ln w="9525">
            <a:noFill/>
          </a:ln>
        </p:spPr>
        <p:txBody>
          <a:bodyPr anchor="t" anchorCtr="0">
            <a:spAutoFit/>
          </a:bodyPr>
          <a:p>
            <a:pPr>
              <a:lnSpc>
                <a:spcPct val="160000"/>
              </a:lnSpc>
            </a:pPr>
            <a:r>
              <a:rPr lang="en-US" altLang="zh-CN" sz="2000" b="1" dirty="0">
                <a:solidFill>
                  <a:schemeClr val="accent2"/>
                </a:solidFill>
                <a:latin typeface="Times New Roman" panose="02020603050405020304" pitchFamily="18" charset="0"/>
                <a:ea typeface="楷体_GB2312" pitchFamily="49" charset="-122"/>
              </a:rPr>
              <a:t>        </a:t>
            </a:r>
            <a:r>
              <a:rPr lang="zh-CN" altLang="en-US" sz="2000" b="1" dirty="0">
                <a:solidFill>
                  <a:schemeClr val="accent2"/>
                </a:solidFill>
                <a:latin typeface="Times New Roman" panose="02020603050405020304" pitchFamily="18" charset="0"/>
                <a:ea typeface="楷体_GB2312" pitchFamily="49" charset="-122"/>
              </a:rPr>
              <a:t>预先危险分析也称初始危险分析，是在每项生产活动之前，特别是在设计的开始阶段，对系统存在危险类别、出现条件、事故后果等进行概略地分析，尽可能评价出潜在的危险性。</a:t>
            </a:r>
            <a:endParaRPr lang="zh-CN" altLang="en-US" sz="2000" b="1" dirty="0">
              <a:solidFill>
                <a:schemeClr val="accent2"/>
              </a:solidFill>
              <a:latin typeface="Times New Roman" panose="02020603050405020304" pitchFamily="18" charset="0"/>
              <a:ea typeface="楷体_GB2312" pitchFamily="49" charset="-122"/>
            </a:endParaRPr>
          </a:p>
        </p:txBody>
      </p:sp>
      <p:sp>
        <p:nvSpPr>
          <p:cNvPr id="24579" name="Rectangle 6"/>
          <p:cNvSpPr/>
          <p:nvPr/>
        </p:nvSpPr>
        <p:spPr>
          <a:xfrm>
            <a:off x="1303338" y="4171950"/>
            <a:ext cx="6673850" cy="1920875"/>
          </a:xfrm>
          <a:prstGeom prst="rect">
            <a:avLst/>
          </a:prstGeom>
          <a:noFill/>
          <a:ln w="9525">
            <a:noFill/>
          </a:ln>
        </p:spPr>
        <p:txBody>
          <a:bodyPr wrap="none" anchor="t" anchorCtr="0">
            <a:spAutoFit/>
          </a:bodyPr>
          <a:p>
            <a:pPr>
              <a:lnSpc>
                <a:spcPct val="150000"/>
              </a:lnSpc>
              <a:buFont typeface="Wingdings" panose="05000000000000000000" pitchFamily="2" charset="2"/>
              <a:buChar char="²"/>
            </a:pPr>
            <a:r>
              <a:rPr lang="en-US" altLang="zh-CN" sz="2000" b="1" dirty="0">
                <a:solidFill>
                  <a:schemeClr val="accent2"/>
                </a:solidFill>
                <a:latin typeface="楷体_GB2312" pitchFamily="49" charset="-122"/>
                <a:ea typeface="楷体_GB2312" pitchFamily="49" charset="-122"/>
              </a:rPr>
              <a:t> </a:t>
            </a:r>
            <a:r>
              <a:rPr lang="zh-CN" altLang="en-US" sz="2000" b="1" dirty="0">
                <a:solidFill>
                  <a:schemeClr val="accent2"/>
                </a:solidFill>
                <a:latin typeface="楷体_GB2312" pitchFamily="49" charset="-122"/>
                <a:ea typeface="楷体_GB2312" pitchFamily="49" charset="-122"/>
              </a:rPr>
              <a:t>识别与系统有关的主要</a:t>
            </a:r>
            <a:r>
              <a:rPr lang="zh-CN" altLang="en-US" sz="2000" b="1" dirty="0">
                <a:solidFill>
                  <a:schemeClr val="accent2"/>
                </a:solidFill>
                <a:latin typeface="Times New Roman" panose="02020603050405020304" pitchFamily="18" charset="0"/>
                <a:ea typeface="楷体_GB2312" pitchFamily="49" charset="-122"/>
              </a:rPr>
              <a:t>危险</a:t>
            </a:r>
            <a:endParaRPr lang="zh-CN" altLang="en-US" sz="2000" b="1" dirty="0">
              <a:solidFill>
                <a:schemeClr val="accent2"/>
              </a:solidFill>
              <a:latin typeface="楷体_GB2312" pitchFamily="49" charset="-122"/>
              <a:ea typeface="楷体_GB2312" pitchFamily="49" charset="-122"/>
            </a:endParaRPr>
          </a:p>
          <a:p>
            <a:pPr>
              <a:lnSpc>
                <a:spcPct val="150000"/>
              </a:lnSpc>
              <a:buFont typeface="Wingdings" panose="05000000000000000000" pitchFamily="2" charset="2"/>
              <a:buChar char="²"/>
            </a:pPr>
            <a:r>
              <a:rPr lang="zh-CN" altLang="en-US" sz="2000" b="1" dirty="0">
                <a:solidFill>
                  <a:schemeClr val="accent2"/>
                </a:solidFill>
                <a:latin typeface="楷体_GB2312" pitchFamily="49" charset="-122"/>
                <a:ea typeface="楷体_GB2312" pitchFamily="49" charset="-122"/>
              </a:rPr>
              <a:t> 鉴别产生危险的原因</a:t>
            </a:r>
            <a:endParaRPr lang="zh-CN" altLang="en-US" sz="2000" b="1" dirty="0">
              <a:solidFill>
                <a:schemeClr val="accent2"/>
              </a:solidFill>
              <a:latin typeface="楷体_GB2312" pitchFamily="49" charset="-122"/>
              <a:ea typeface="楷体_GB2312" pitchFamily="49" charset="-122"/>
            </a:endParaRPr>
          </a:p>
          <a:p>
            <a:pPr>
              <a:lnSpc>
                <a:spcPct val="150000"/>
              </a:lnSpc>
              <a:buFont typeface="Wingdings" panose="05000000000000000000" pitchFamily="2" charset="2"/>
              <a:buChar char="²"/>
            </a:pPr>
            <a:r>
              <a:rPr lang="zh-CN" altLang="en-US" sz="2000" b="1" dirty="0">
                <a:solidFill>
                  <a:schemeClr val="accent2"/>
                </a:solidFill>
                <a:latin typeface="楷体_GB2312" pitchFamily="49" charset="-122"/>
                <a:ea typeface="楷体_GB2312" pitchFamily="49" charset="-122"/>
              </a:rPr>
              <a:t> 预测事故出现对对人体及系统产生的影响</a:t>
            </a:r>
            <a:endParaRPr lang="zh-CN" altLang="en-US" sz="2000" b="1" dirty="0">
              <a:solidFill>
                <a:schemeClr val="accent2"/>
              </a:solidFill>
              <a:latin typeface="楷体_GB2312" pitchFamily="49" charset="-122"/>
              <a:ea typeface="楷体_GB2312" pitchFamily="49" charset="-122"/>
            </a:endParaRPr>
          </a:p>
          <a:p>
            <a:pPr>
              <a:lnSpc>
                <a:spcPct val="150000"/>
              </a:lnSpc>
              <a:buFont typeface="Wingdings" panose="05000000000000000000" pitchFamily="2" charset="2"/>
              <a:buChar char="²"/>
            </a:pPr>
            <a:r>
              <a:rPr lang="zh-CN" altLang="en-US" sz="2000" b="1" dirty="0">
                <a:solidFill>
                  <a:schemeClr val="accent2"/>
                </a:solidFill>
                <a:latin typeface="楷体_GB2312" pitchFamily="49" charset="-122"/>
                <a:ea typeface="楷体_GB2312" pitchFamily="49" charset="-122"/>
              </a:rPr>
              <a:t> 判定已识别的危险性等级，提出消除或控制</a:t>
            </a:r>
            <a:r>
              <a:rPr lang="zh-CN" altLang="en-US" sz="2000" b="1" dirty="0">
                <a:solidFill>
                  <a:schemeClr val="accent2"/>
                </a:solidFill>
                <a:latin typeface="Times New Roman" panose="02020603050405020304" pitchFamily="18" charset="0"/>
                <a:ea typeface="楷体_GB2312" pitchFamily="49" charset="-122"/>
              </a:rPr>
              <a:t>危险</a:t>
            </a:r>
            <a:r>
              <a:rPr lang="zh-CN" altLang="en-US" sz="2000" b="1" dirty="0">
                <a:solidFill>
                  <a:schemeClr val="accent2"/>
                </a:solidFill>
                <a:latin typeface="楷体_GB2312" pitchFamily="49" charset="-122"/>
                <a:ea typeface="楷体_GB2312" pitchFamily="49" charset="-122"/>
              </a:rPr>
              <a:t>的措施</a:t>
            </a:r>
            <a:endParaRPr lang="zh-CN" altLang="en-US" sz="2000" b="1" dirty="0">
              <a:solidFill>
                <a:schemeClr val="accent2"/>
              </a:solidFill>
              <a:latin typeface="楷体_GB2312" pitchFamily="49" charset="-122"/>
              <a:ea typeface="楷体_GB2312" pitchFamily="49" charset="-122"/>
            </a:endParaRPr>
          </a:p>
        </p:txBody>
      </p:sp>
      <p:sp>
        <p:nvSpPr>
          <p:cNvPr id="24580" name="Text Box 7"/>
          <p:cNvSpPr txBox="1"/>
          <p:nvPr/>
        </p:nvSpPr>
        <p:spPr>
          <a:xfrm>
            <a:off x="914400" y="3770313"/>
            <a:ext cx="4495800" cy="420687"/>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b="1" dirty="0">
                <a:solidFill>
                  <a:srgbClr val="000099"/>
                </a:solidFill>
                <a:latin typeface="楷体_GB2312" pitchFamily="49" charset="-122"/>
                <a:ea typeface="楷体_GB2312" pitchFamily="49" charset="-122"/>
              </a:rPr>
              <a:t> </a:t>
            </a:r>
            <a:r>
              <a:rPr lang="zh-CN" altLang="en-US" b="1" dirty="0">
                <a:solidFill>
                  <a:srgbClr val="000099"/>
                </a:solidFill>
                <a:latin typeface="楷体_GB2312" pitchFamily="49" charset="-122"/>
                <a:ea typeface="楷体_GB2312" pitchFamily="49" charset="-122"/>
              </a:rPr>
              <a:t>预先危险分析的主要目的</a:t>
            </a:r>
            <a:endParaRPr lang="zh-CN" altLang="en-US" b="1" dirty="0">
              <a:solidFill>
                <a:srgbClr val="000099"/>
              </a:solidFill>
              <a:latin typeface="楷体_GB2312" pitchFamily="49" charset="-122"/>
              <a:ea typeface="楷体_GB2312" pitchFamily="49" charset="-122"/>
            </a:endParaRPr>
          </a:p>
        </p:txBody>
      </p:sp>
      <p:sp>
        <p:nvSpPr>
          <p:cNvPr id="24581"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Tree>
  </p:cSld>
  <p:clrMapOvr>
    <a:masterClrMapping/>
  </p:clrMapOvr>
  <p:transition>
    <p:pull/>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1" name="Line 2"/>
          <p:cNvSpPr/>
          <p:nvPr/>
        </p:nvSpPr>
        <p:spPr>
          <a:xfrm>
            <a:off x="304800" y="533400"/>
            <a:ext cx="0" cy="5791200"/>
          </a:xfrm>
          <a:prstGeom prst="line">
            <a:avLst/>
          </a:prstGeom>
          <a:ln w="28575" cap="flat" cmpd="sng">
            <a:solidFill>
              <a:schemeClr val="tx1"/>
            </a:solidFill>
            <a:prstDash val="solid"/>
            <a:round/>
            <a:headEnd type="none" w="med" len="med"/>
            <a:tailEnd type="none" w="med" len="med"/>
          </a:ln>
        </p:spPr>
      </p:sp>
      <p:sp>
        <p:nvSpPr>
          <p:cNvPr id="25602" name="Line 3"/>
          <p:cNvSpPr/>
          <p:nvPr/>
        </p:nvSpPr>
        <p:spPr>
          <a:xfrm>
            <a:off x="8915400" y="533400"/>
            <a:ext cx="0" cy="5791200"/>
          </a:xfrm>
          <a:prstGeom prst="line">
            <a:avLst/>
          </a:prstGeom>
          <a:ln w="28575" cap="flat" cmpd="sng">
            <a:solidFill>
              <a:schemeClr val="tx1"/>
            </a:solidFill>
            <a:prstDash val="solid"/>
            <a:round/>
            <a:headEnd type="none" w="med" len="med"/>
            <a:tailEnd type="none" w="med" len="med"/>
          </a:ln>
        </p:spPr>
      </p:sp>
      <p:sp>
        <p:nvSpPr>
          <p:cNvPr id="25603" name="Line 4"/>
          <p:cNvSpPr/>
          <p:nvPr/>
        </p:nvSpPr>
        <p:spPr>
          <a:xfrm>
            <a:off x="304800" y="6324600"/>
            <a:ext cx="2438400" cy="0"/>
          </a:xfrm>
          <a:prstGeom prst="line">
            <a:avLst/>
          </a:prstGeom>
          <a:ln w="28575" cap="flat" cmpd="sng">
            <a:solidFill>
              <a:schemeClr val="tx1"/>
            </a:solidFill>
            <a:prstDash val="solid"/>
            <a:round/>
            <a:headEnd type="none" w="med" len="med"/>
            <a:tailEnd type="none" w="med" len="med"/>
          </a:ln>
        </p:spPr>
      </p:sp>
      <p:sp>
        <p:nvSpPr>
          <p:cNvPr id="25604" name="Line 5"/>
          <p:cNvSpPr/>
          <p:nvPr/>
        </p:nvSpPr>
        <p:spPr>
          <a:xfrm>
            <a:off x="6172200" y="6324600"/>
            <a:ext cx="2743200" cy="0"/>
          </a:xfrm>
          <a:prstGeom prst="line">
            <a:avLst/>
          </a:prstGeom>
          <a:ln w="28575" cap="flat" cmpd="sng">
            <a:solidFill>
              <a:schemeClr val="tx1"/>
            </a:solidFill>
            <a:prstDash val="solid"/>
            <a:round/>
            <a:headEnd type="none" w="med" len="med"/>
            <a:tailEnd type="none" w="med" len="med"/>
          </a:ln>
        </p:spPr>
      </p:sp>
      <p:sp>
        <p:nvSpPr>
          <p:cNvPr id="25605" name="Line 6"/>
          <p:cNvSpPr/>
          <p:nvPr/>
        </p:nvSpPr>
        <p:spPr>
          <a:xfrm>
            <a:off x="304800" y="533400"/>
            <a:ext cx="6934200" cy="0"/>
          </a:xfrm>
          <a:prstGeom prst="line">
            <a:avLst/>
          </a:prstGeom>
          <a:ln w="28575" cap="flat" cmpd="sng">
            <a:solidFill>
              <a:schemeClr val="tx1"/>
            </a:solidFill>
            <a:prstDash val="solid"/>
            <a:round/>
            <a:headEnd type="none" w="med" len="med"/>
            <a:tailEnd type="none" w="med" len="med"/>
          </a:ln>
        </p:spPr>
      </p:sp>
      <p:sp>
        <p:nvSpPr>
          <p:cNvPr id="25606" name="Line 7"/>
          <p:cNvSpPr/>
          <p:nvPr/>
        </p:nvSpPr>
        <p:spPr>
          <a:xfrm>
            <a:off x="8382000" y="533400"/>
            <a:ext cx="533400" cy="0"/>
          </a:xfrm>
          <a:prstGeom prst="line">
            <a:avLst/>
          </a:prstGeom>
          <a:ln w="28575" cap="flat" cmpd="sng">
            <a:solidFill>
              <a:schemeClr val="tx1"/>
            </a:solidFill>
            <a:prstDash val="solid"/>
            <a:round/>
            <a:headEnd type="none" w="med" len="med"/>
            <a:tailEnd type="none" w="med" len="med"/>
          </a:ln>
        </p:spPr>
      </p:sp>
      <p:sp>
        <p:nvSpPr>
          <p:cNvPr id="25607"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25608" name="Text Box 9"/>
          <p:cNvSpPr txBox="1"/>
          <p:nvPr/>
        </p:nvSpPr>
        <p:spPr>
          <a:xfrm>
            <a:off x="762000" y="1103313"/>
            <a:ext cx="7696200" cy="420687"/>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b="1" dirty="0">
                <a:solidFill>
                  <a:srgbClr val="000099"/>
                </a:solidFill>
                <a:latin typeface="楷体_GB2312" pitchFamily="49" charset="-122"/>
                <a:ea typeface="楷体_GB2312" pitchFamily="49" charset="-122"/>
              </a:rPr>
              <a:t> </a:t>
            </a:r>
            <a:r>
              <a:rPr lang="zh-CN" altLang="en-US" b="1" dirty="0">
                <a:solidFill>
                  <a:srgbClr val="000099"/>
                </a:solidFill>
                <a:latin typeface="楷体_GB2312" pitchFamily="49" charset="-122"/>
                <a:ea typeface="楷体_GB2312" pitchFamily="49" charset="-122"/>
              </a:rPr>
              <a:t>预先危险分析内容</a:t>
            </a:r>
            <a:r>
              <a:rPr lang="zh-CN" altLang="en-US" sz="2000" b="1" dirty="0">
                <a:solidFill>
                  <a:srgbClr val="000099"/>
                </a:solidFill>
                <a:latin typeface="楷体_GB2312" pitchFamily="49" charset="-122"/>
                <a:ea typeface="楷体_GB2312" pitchFamily="49" charset="-122"/>
              </a:rPr>
              <a:t>  </a:t>
            </a:r>
            <a:endParaRPr lang="zh-CN" altLang="en-US" b="1" dirty="0">
              <a:solidFill>
                <a:srgbClr val="000099"/>
              </a:solidFill>
              <a:latin typeface="楷体_GB2312" pitchFamily="49" charset="-122"/>
              <a:ea typeface="楷体_GB2312" pitchFamily="49" charset="-122"/>
            </a:endParaRPr>
          </a:p>
        </p:txBody>
      </p:sp>
      <p:sp>
        <p:nvSpPr>
          <p:cNvPr id="25609" name="Text Box 2"/>
          <p:cNvSpPr txBox="1"/>
          <p:nvPr/>
        </p:nvSpPr>
        <p:spPr>
          <a:xfrm>
            <a:off x="688975" y="1773238"/>
            <a:ext cx="7986713" cy="3784600"/>
          </a:xfrm>
          <a:prstGeom prst="rect">
            <a:avLst/>
          </a:prstGeom>
          <a:noFill/>
          <a:ln w="9525">
            <a:noFill/>
          </a:ln>
        </p:spPr>
        <p:txBody>
          <a:bodyPr anchor="t" anchorCtr="0">
            <a:spAutoFit/>
          </a:bodyPr>
          <a:p>
            <a:pPr>
              <a:lnSpc>
                <a:spcPct val="130000"/>
              </a:lnSpc>
              <a:spcBef>
                <a:spcPct val="50000"/>
              </a:spcBef>
              <a:buFont typeface="华文彩云" panose="02010800040101010101" pitchFamily="2" charset="-122"/>
            </a:pPr>
            <a:r>
              <a:rPr lang="en-US" altLang="zh-CN" sz="2000" b="1" dirty="0">
                <a:solidFill>
                  <a:schemeClr val="accent2"/>
                </a:solidFill>
                <a:latin typeface="楷体_GB2312" pitchFamily="49" charset="-122"/>
                <a:ea typeface="楷体_GB2312" pitchFamily="49" charset="-122"/>
              </a:rPr>
              <a:t>   1</a:t>
            </a:r>
            <a:r>
              <a:rPr lang="zh-CN" altLang="en-US" sz="2000" b="1" dirty="0">
                <a:solidFill>
                  <a:schemeClr val="accent2"/>
                </a:solidFill>
                <a:latin typeface="楷体_GB2312" pitchFamily="49" charset="-122"/>
                <a:ea typeface="楷体_GB2312" pitchFamily="49" charset="-122"/>
              </a:rPr>
              <a:t>、识别</a:t>
            </a:r>
            <a:r>
              <a:rPr lang="zh-CN" altLang="en-US" sz="2000" b="1" dirty="0">
                <a:solidFill>
                  <a:schemeClr val="accent2"/>
                </a:solidFill>
                <a:latin typeface="Times New Roman" panose="02020603050405020304" pitchFamily="18" charset="0"/>
                <a:ea typeface="楷体_GB2312" pitchFamily="49" charset="-122"/>
              </a:rPr>
              <a:t>危险</a:t>
            </a:r>
            <a:r>
              <a:rPr lang="zh-CN" altLang="en-US" sz="2000" b="1" dirty="0">
                <a:solidFill>
                  <a:schemeClr val="accent2"/>
                </a:solidFill>
                <a:latin typeface="楷体_GB2312" pitchFamily="49" charset="-122"/>
                <a:ea typeface="楷体_GB2312" pitchFamily="49" charset="-122"/>
              </a:rPr>
              <a:t>的设备、零部件，并分析其发生的可能性条件；</a:t>
            </a:r>
            <a:endParaRPr lang="zh-CN" altLang="en-US" sz="2000" b="1" dirty="0">
              <a:solidFill>
                <a:schemeClr val="accent2"/>
              </a:solidFill>
              <a:latin typeface="楷体_GB2312" pitchFamily="49" charset="-122"/>
              <a:ea typeface="楷体_GB2312" pitchFamily="49" charset="-122"/>
            </a:endParaRPr>
          </a:p>
          <a:p>
            <a:pPr>
              <a:lnSpc>
                <a:spcPct val="130000"/>
              </a:lnSpc>
              <a:spcBef>
                <a:spcPct val="50000"/>
              </a:spcBef>
              <a:buFont typeface="华文彩云" panose="02010800040101010101" pitchFamily="2" charset="-122"/>
            </a:pPr>
            <a:r>
              <a:rPr lang="zh-CN" altLang="en-US" sz="2000" b="1" dirty="0">
                <a:solidFill>
                  <a:schemeClr val="accent2"/>
                </a:solidFill>
                <a:latin typeface="楷体_GB2312" pitchFamily="49" charset="-122"/>
                <a:ea typeface="楷体_GB2312" pitchFamily="49" charset="-122"/>
              </a:rPr>
              <a:t>   </a:t>
            </a:r>
            <a:r>
              <a:rPr lang="en-US" altLang="zh-CN" sz="2000" b="1" dirty="0">
                <a:solidFill>
                  <a:schemeClr val="accent2"/>
                </a:solidFill>
                <a:latin typeface="楷体_GB2312" pitchFamily="49" charset="-122"/>
                <a:ea typeface="楷体_GB2312" pitchFamily="49" charset="-122"/>
              </a:rPr>
              <a:t>2</a:t>
            </a:r>
            <a:r>
              <a:rPr lang="zh-CN" altLang="en-US" sz="2000" b="1" dirty="0">
                <a:solidFill>
                  <a:schemeClr val="accent2"/>
                </a:solidFill>
                <a:latin typeface="楷体_GB2312" pitchFamily="49" charset="-122"/>
                <a:ea typeface="楷体_GB2312" pitchFamily="49" charset="-122"/>
              </a:rPr>
              <a:t>、分析系统中各子系统、各元件的交接面及其相互关系与影响；</a:t>
            </a:r>
            <a:endParaRPr lang="zh-CN" altLang="en-US" sz="2000" b="1" dirty="0">
              <a:solidFill>
                <a:schemeClr val="accent2"/>
              </a:solidFill>
              <a:latin typeface="楷体_GB2312" pitchFamily="49" charset="-122"/>
              <a:ea typeface="楷体_GB2312" pitchFamily="49" charset="-122"/>
            </a:endParaRPr>
          </a:p>
          <a:p>
            <a:pPr>
              <a:lnSpc>
                <a:spcPct val="130000"/>
              </a:lnSpc>
              <a:spcBef>
                <a:spcPct val="50000"/>
              </a:spcBef>
              <a:buFont typeface="华文彩云" panose="02010800040101010101" pitchFamily="2" charset="-122"/>
            </a:pPr>
            <a:r>
              <a:rPr lang="zh-CN" altLang="en-US" sz="2000" b="1" dirty="0">
                <a:solidFill>
                  <a:schemeClr val="accent2"/>
                </a:solidFill>
                <a:latin typeface="楷体_GB2312" pitchFamily="49" charset="-122"/>
                <a:ea typeface="楷体_GB2312" pitchFamily="49" charset="-122"/>
              </a:rPr>
              <a:t>   </a:t>
            </a:r>
            <a:r>
              <a:rPr lang="en-US" altLang="zh-CN" sz="2000" b="1" dirty="0">
                <a:solidFill>
                  <a:schemeClr val="accent2"/>
                </a:solidFill>
                <a:latin typeface="楷体_GB2312" pitchFamily="49" charset="-122"/>
                <a:ea typeface="楷体_GB2312" pitchFamily="49" charset="-122"/>
              </a:rPr>
              <a:t>3</a:t>
            </a:r>
            <a:r>
              <a:rPr lang="zh-CN" altLang="en-US" sz="2000" b="1" dirty="0">
                <a:solidFill>
                  <a:schemeClr val="accent2"/>
                </a:solidFill>
                <a:latin typeface="楷体_GB2312" pitchFamily="49" charset="-122"/>
                <a:ea typeface="楷体_GB2312" pitchFamily="49" charset="-122"/>
              </a:rPr>
              <a:t>、分析原材料、产品、特别是有害物质的性能与贮运；</a:t>
            </a:r>
            <a:endParaRPr lang="zh-CN" altLang="en-US" sz="2000" b="1" dirty="0">
              <a:solidFill>
                <a:schemeClr val="accent2"/>
              </a:solidFill>
              <a:latin typeface="楷体_GB2312" pitchFamily="49" charset="-122"/>
              <a:ea typeface="楷体_GB2312" pitchFamily="49" charset="-122"/>
            </a:endParaRPr>
          </a:p>
          <a:p>
            <a:pPr>
              <a:lnSpc>
                <a:spcPct val="130000"/>
              </a:lnSpc>
              <a:spcBef>
                <a:spcPct val="50000"/>
              </a:spcBef>
              <a:buFont typeface="华文彩云" panose="02010800040101010101" pitchFamily="2" charset="-122"/>
            </a:pPr>
            <a:r>
              <a:rPr lang="zh-CN" altLang="en-US" sz="2000" b="1" dirty="0">
                <a:solidFill>
                  <a:schemeClr val="accent2"/>
                </a:solidFill>
                <a:latin typeface="楷体_GB2312" pitchFamily="49" charset="-122"/>
                <a:ea typeface="楷体_GB2312" pitchFamily="49" charset="-122"/>
              </a:rPr>
              <a:t>   </a:t>
            </a:r>
            <a:r>
              <a:rPr lang="en-US" altLang="zh-CN" sz="2000" b="1" dirty="0">
                <a:solidFill>
                  <a:schemeClr val="accent2"/>
                </a:solidFill>
                <a:latin typeface="楷体_GB2312" pitchFamily="49" charset="-122"/>
                <a:ea typeface="楷体_GB2312" pitchFamily="49" charset="-122"/>
              </a:rPr>
              <a:t>4</a:t>
            </a:r>
            <a:r>
              <a:rPr lang="zh-CN" altLang="en-US" sz="2000" b="1" dirty="0">
                <a:solidFill>
                  <a:schemeClr val="accent2"/>
                </a:solidFill>
                <a:latin typeface="楷体_GB2312" pitchFamily="49" charset="-122"/>
                <a:ea typeface="楷体_GB2312" pitchFamily="49" charset="-122"/>
              </a:rPr>
              <a:t>、分析工艺过程及其工艺参数或状态参数；</a:t>
            </a:r>
            <a:endParaRPr lang="zh-CN" altLang="en-US" sz="2000" b="1" dirty="0">
              <a:solidFill>
                <a:schemeClr val="accent2"/>
              </a:solidFill>
              <a:latin typeface="楷体_GB2312" pitchFamily="49" charset="-122"/>
              <a:ea typeface="楷体_GB2312" pitchFamily="49" charset="-122"/>
            </a:endParaRPr>
          </a:p>
          <a:p>
            <a:pPr>
              <a:lnSpc>
                <a:spcPct val="130000"/>
              </a:lnSpc>
              <a:spcBef>
                <a:spcPct val="50000"/>
              </a:spcBef>
              <a:buFont typeface="华文彩云" panose="02010800040101010101" pitchFamily="2" charset="-122"/>
            </a:pPr>
            <a:r>
              <a:rPr lang="zh-CN" altLang="en-US" sz="2000" b="1" dirty="0">
                <a:solidFill>
                  <a:schemeClr val="accent2"/>
                </a:solidFill>
                <a:latin typeface="楷体_GB2312" pitchFamily="49" charset="-122"/>
                <a:ea typeface="楷体_GB2312" pitchFamily="49" charset="-122"/>
              </a:rPr>
              <a:t>   </a:t>
            </a:r>
            <a:r>
              <a:rPr lang="en-US" altLang="zh-CN" sz="2000" b="1" dirty="0">
                <a:solidFill>
                  <a:schemeClr val="accent2"/>
                </a:solidFill>
                <a:latin typeface="楷体_GB2312" pitchFamily="49" charset="-122"/>
                <a:ea typeface="楷体_GB2312" pitchFamily="49" charset="-122"/>
              </a:rPr>
              <a:t>5</a:t>
            </a:r>
            <a:r>
              <a:rPr lang="zh-CN" altLang="en-US" sz="2000" b="1" dirty="0">
                <a:solidFill>
                  <a:schemeClr val="accent2"/>
                </a:solidFill>
                <a:latin typeface="楷体_GB2312" pitchFamily="49" charset="-122"/>
                <a:ea typeface="楷体_GB2312" pitchFamily="49" charset="-122"/>
              </a:rPr>
              <a:t>、人、机关系（操作、维修等）；</a:t>
            </a:r>
            <a:endParaRPr lang="zh-CN" altLang="en-US" sz="2000" b="1" dirty="0">
              <a:solidFill>
                <a:schemeClr val="accent2"/>
              </a:solidFill>
              <a:latin typeface="楷体_GB2312" pitchFamily="49" charset="-122"/>
              <a:ea typeface="楷体_GB2312" pitchFamily="49" charset="-122"/>
            </a:endParaRPr>
          </a:p>
          <a:p>
            <a:pPr>
              <a:lnSpc>
                <a:spcPct val="130000"/>
              </a:lnSpc>
              <a:spcBef>
                <a:spcPct val="50000"/>
              </a:spcBef>
              <a:buFont typeface="华文彩云" panose="02010800040101010101" pitchFamily="2" charset="-122"/>
            </a:pPr>
            <a:r>
              <a:rPr lang="zh-CN" altLang="en-US" sz="2000" b="1" dirty="0">
                <a:solidFill>
                  <a:schemeClr val="accent2"/>
                </a:solidFill>
                <a:latin typeface="楷体_GB2312" pitchFamily="49" charset="-122"/>
                <a:ea typeface="楷体_GB2312" pitchFamily="49" charset="-122"/>
              </a:rPr>
              <a:t>   </a:t>
            </a:r>
            <a:r>
              <a:rPr lang="en-US" altLang="zh-CN" sz="2000" b="1" dirty="0">
                <a:solidFill>
                  <a:schemeClr val="accent2"/>
                </a:solidFill>
                <a:latin typeface="楷体_GB2312" pitchFamily="49" charset="-122"/>
                <a:ea typeface="楷体_GB2312" pitchFamily="49" charset="-122"/>
              </a:rPr>
              <a:t>6</a:t>
            </a:r>
            <a:r>
              <a:rPr lang="zh-CN" altLang="en-US" sz="2000" b="1" dirty="0">
                <a:solidFill>
                  <a:schemeClr val="accent2"/>
                </a:solidFill>
                <a:latin typeface="楷体_GB2312" pitchFamily="49" charset="-122"/>
                <a:ea typeface="楷体_GB2312" pitchFamily="49" charset="-122"/>
              </a:rPr>
              <a:t>、环境条件；</a:t>
            </a:r>
            <a:endParaRPr lang="zh-CN" altLang="en-US" sz="2000" b="1" dirty="0">
              <a:solidFill>
                <a:schemeClr val="accent2"/>
              </a:solidFill>
              <a:latin typeface="楷体_GB2312" pitchFamily="49" charset="-122"/>
              <a:ea typeface="楷体_GB2312" pitchFamily="49" charset="-122"/>
            </a:endParaRPr>
          </a:p>
          <a:p>
            <a:pPr>
              <a:lnSpc>
                <a:spcPct val="130000"/>
              </a:lnSpc>
              <a:spcBef>
                <a:spcPct val="50000"/>
              </a:spcBef>
              <a:buFont typeface="华文彩云" panose="02010800040101010101" pitchFamily="2" charset="-122"/>
            </a:pPr>
            <a:r>
              <a:rPr lang="zh-CN" altLang="en-US" sz="2000" b="1" dirty="0">
                <a:solidFill>
                  <a:schemeClr val="accent2"/>
                </a:solidFill>
                <a:latin typeface="楷体_GB2312" pitchFamily="49" charset="-122"/>
                <a:ea typeface="楷体_GB2312" pitchFamily="49" charset="-122"/>
              </a:rPr>
              <a:t>   </a:t>
            </a:r>
            <a:r>
              <a:rPr lang="en-US" altLang="zh-CN" sz="2000" b="1" dirty="0">
                <a:solidFill>
                  <a:schemeClr val="accent2"/>
                </a:solidFill>
                <a:latin typeface="楷体_GB2312" pitchFamily="49" charset="-122"/>
                <a:ea typeface="楷体_GB2312" pitchFamily="49" charset="-122"/>
              </a:rPr>
              <a:t>7</a:t>
            </a:r>
            <a:r>
              <a:rPr lang="zh-CN" altLang="en-US" sz="2000" b="1" dirty="0">
                <a:solidFill>
                  <a:schemeClr val="accent2"/>
                </a:solidFill>
                <a:latin typeface="楷体_GB2312" pitchFamily="49" charset="-122"/>
                <a:ea typeface="楷体_GB2312" pitchFamily="49" charset="-122"/>
              </a:rPr>
              <a:t>、用于保证安全的设备、防护装置等。</a:t>
            </a:r>
            <a:endParaRPr lang="zh-CN" altLang="en-US" sz="2000" b="1" dirty="0">
              <a:solidFill>
                <a:schemeClr val="accent2"/>
              </a:solidFill>
              <a:latin typeface="楷体_GB2312" pitchFamily="49" charset="-122"/>
              <a:ea typeface="楷体_GB2312" pitchFamily="49" charset="-122"/>
            </a:endParaRPr>
          </a:p>
        </p:txBody>
      </p:sp>
    </p:spTree>
  </p:cSld>
  <p:clrMapOvr>
    <a:masterClrMapping/>
  </p:clrMapOvr>
  <p:transition>
    <p:pull/>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5" name="Line 2"/>
          <p:cNvSpPr/>
          <p:nvPr/>
        </p:nvSpPr>
        <p:spPr>
          <a:xfrm>
            <a:off x="304800" y="533400"/>
            <a:ext cx="0" cy="5791200"/>
          </a:xfrm>
          <a:prstGeom prst="line">
            <a:avLst/>
          </a:prstGeom>
          <a:ln w="28575" cap="flat" cmpd="sng">
            <a:solidFill>
              <a:schemeClr val="tx1"/>
            </a:solidFill>
            <a:prstDash val="solid"/>
            <a:round/>
            <a:headEnd type="none" w="med" len="med"/>
            <a:tailEnd type="none" w="med" len="med"/>
          </a:ln>
        </p:spPr>
      </p:sp>
      <p:sp>
        <p:nvSpPr>
          <p:cNvPr id="26626" name="Line 3"/>
          <p:cNvSpPr/>
          <p:nvPr/>
        </p:nvSpPr>
        <p:spPr>
          <a:xfrm>
            <a:off x="8915400" y="533400"/>
            <a:ext cx="0" cy="5791200"/>
          </a:xfrm>
          <a:prstGeom prst="line">
            <a:avLst/>
          </a:prstGeom>
          <a:ln w="28575" cap="flat" cmpd="sng">
            <a:solidFill>
              <a:schemeClr val="tx1"/>
            </a:solidFill>
            <a:prstDash val="solid"/>
            <a:round/>
            <a:headEnd type="none" w="med" len="med"/>
            <a:tailEnd type="none" w="med" len="med"/>
          </a:ln>
        </p:spPr>
      </p:sp>
      <p:sp>
        <p:nvSpPr>
          <p:cNvPr id="26627" name="Line 4"/>
          <p:cNvSpPr/>
          <p:nvPr/>
        </p:nvSpPr>
        <p:spPr>
          <a:xfrm>
            <a:off x="304800" y="6324600"/>
            <a:ext cx="2438400" cy="0"/>
          </a:xfrm>
          <a:prstGeom prst="line">
            <a:avLst/>
          </a:prstGeom>
          <a:ln w="28575" cap="flat" cmpd="sng">
            <a:solidFill>
              <a:schemeClr val="tx1"/>
            </a:solidFill>
            <a:prstDash val="solid"/>
            <a:round/>
            <a:headEnd type="none" w="med" len="med"/>
            <a:tailEnd type="none" w="med" len="med"/>
          </a:ln>
        </p:spPr>
      </p:sp>
      <p:sp>
        <p:nvSpPr>
          <p:cNvPr id="26628" name="Line 5"/>
          <p:cNvSpPr/>
          <p:nvPr/>
        </p:nvSpPr>
        <p:spPr>
          <a:xfrm>
            <a:off x="6172200" y="6324600"/>
            <a:ext cx="2743200" cy="0"/>
          </a:xfrm>
          <a:prstGeom prst="line">
            <a:avLst/>
          </a:prstGeom>
          <a:ln w="28575" cap="flat" cmpd="sng">
            <a:solidFill>
              <a:schemeClr val="tx1"/>
            </a:solidFill>
            <a:prstDash val="solid"/>
            <a:round/>
            <a:headEnd type="none" w="med" len="med"/>
            <a:tailEnd type="none" w="med" len="med"/>
          </a:ln>
        </p:spPr>
      </p:sp>
      <p:sp>
        <p:nvSpPr>
          <p:cNvPr id="26629" name="Line 6"/>
          <p:cNvSpPr/>
          <p:nvPr/>
        </p:nvSpPr>
        <p:spPr>
          <a:xfrm>
            <a:off x="304800" y="533400"/>
            <a:ext cx="6934200" cy="0"/>
          </a:xfrm>
          <a:prstGeom prst="line">
            <a:avLst/>
          </a:prstGeom>
          <a:ln w="28575" cap="flat" cmpd="sng">
            <a:solidFill>
              <a:schemeClr val="tx1"/>
            </a:solidFill>
            <a:prstDash val="solid"/>
            <a:round/>
            <a:headEnd type="none" w="med" len="med"/>
            <a:tailEnd type="none" w="med" len="med"/>
          </a:ln>
        </p:spPr>
      </p:sp>
      <p:sp>
        <p:nvSpPr>
          <p:cNvPr id="26630" name="Line 7"/>
          <p:cNvSpPr/>
          <p:nvPr/>
        </p:nvSpPr>
        <p:spPr>
          <a:xfrm>
            <a:off x="8382000" y="533400"/>
            <a:ext cx="533400" cy="0"/>
          </a:xfrm>
          <a:prstGeom prst="line">
            <a:avLst/>
          </a:prstGeom>
          <a:ln w="28575" cap="flat" cmpd="sng">
            <a:solidFill>
              <a:schemeClr val="tx1"/>
            </a:solidFill>
            <a:prstDash val="solid"/>
            <a:round/>
            <a:headEnd type="none" w="med" len="med"/>
            <a:tailEnd type="none" w="med" len="med"/>
          </a:ln>
        </p:spPr>
      </p:sp>
      <p:sp>
        <p:nvSpPr>
          <p:cNvPr id="26631"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26632" name="Text Box 9"/>
          <p:cNvSpPr txBox="1"/>
          <p:nvPr/>
        </p:nvSpPr>
        <p:spPr>
          <a:xfrm>
            <a:off x="762000" y="1103313"/>
            <a:ext cx="7696200" cy="420687"/>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b="1" dirty="0">
                <a:solidFill>
                  <a:srgbClr val="000099"/>
                </a:solidFill>
                <a:latin typeface="楷体_GB2312" pitchFamily="49" charset="-122"/>
                <a:ea typeface="楷体_GB2312" pitchFamily="49" charset="-122"/>
              </a:rPr>
              <a:t> </a:t>
            </a:r>
            <a:r>
              <a:rPr lang="zh-CN" altLang="en-US" b="1" dirty="0">
                <a:solidFill>
                  <a:srgbClr val="000099"/>
                </a:solidFill>
                <a:latin typeface="楷体_GB2312" pitchFamily="49" charset="-122"/>
                <a:ea typeface="楷体_GB2312" pitchFamily="49" charset="-122"/>
              </a:rPr>
              <a:t>预先危险分析程序</a:t>
            </a:r>
            <a:r>
              <a:rPr lang="zh-CN" altLang="en-US" sz="2000" b="1" dirty="0">
                <a:solidFill>
                  <a:srgbClr val="000099"/>
                </a:solidFill>
                <a:latin typeface="楷体_GB2312" pitchFamily="49" charset="-122"/>
                <a:ea typeface="楷体_GB2312" pitchFamily="49" charset="-122"/>
              </a:rPr>
              <a:t>  </a:t>
            </a:r>
            <a:endParaRPr lang="zh-CN" altLang="en-US" b="1" dirty="0">
              <a:solidFill>
                <a:srgbClr val="000099"/>
              </a:solidFill>
              <a:latin typeface="楷体_GB2312" pitchFamily="49" charset="-122"/>
              <a:ea typeface="楷体_GB2312" pitchFamily="49" charset="-122"/>
            </a:endParaRPr>
          </a:p>
        </p:txBody>
      </p:sp>
      <p:graphicFrame>
        <p:nvGraphicFramePr>
          <p:cNvPr id="26633" name="Object 10"/>
          <p:cNvGraphicFramePr>
            <a:graphicFrameLocks noChangeAspect="1"/>
          </p:cNvGraphicFramePr>
          <p:nvPr/>
        </p:nvGraphicFramePr>
        <p:xfrm>
          <a:off x="1143000" y="1752600"/>
          <a:ext cx="6781800" cy="4267200"/>
        </p:xfrm>
        <a:graphic>
          <a:graphicData uri="http://schemas.openxmlformats.org/presentationml/2006/ole">
            <mc:AlternateContent xmlns:mc="http://schemas.openxmlformats.org/markup-compatibility/2006">
              <mc:Choice xmlns:v="urn:schemas-microsoft-com:vml" Requires="v">
                <p:oleObj spid="_x0000_s3078" name="" r:id="rId1" imgW="4297680" imgH="2702560" progId="Visio.Drawing.4">
                  <p:embed/>
                </p:oleObj>
              </mc:Choice>
              <mc:Fallback>
                <p:oleObj name="" r:id="rId1" imgW="4297680" imgH="2702560" progId="Visio.Drawing.4">
                  <p:embed/>
                  <p:pic>
                    <p:nvPicPr>
                      <p:cNvPr id="0" name="图片 3077"/>
                      <p:cNvPicPr/>
                      <p:nvPr/>
                    </p:nvPicPr>
                    <p:blipFill>
                      <a:blip r:embed="rId2"/>
                      <a:stretch>
                        <a:fillRect/>
                      </a:stretch>
                    </p:blipFill>
                    <p:spPr>
                      <a:xfrm>
                        <a:off x="1143000" y="1752600"/>
                        <a:ext cx="6781800" cy="4267200"/>
                      </a:xfrm>
                      <a:prstGeom prst="rect">
                        <a:avLst/>
                      </a:prstGeom>
                      <a:noFill/>
                      <a:ln w="38100">
                        <a:noFill/>
                        <a:miter/>
                      </a:ln>
                    </p:spPr>
                  </p:pic>
                </p:oleObj>
              </mc:Fallback>
            </mc:AlternateContent>
          </a:graphicData>
        </a:graphic>
      </p:graphicFrame>
    </p:spTree>
  </p:cSld>
  <p:clrMapOvr>
    <a:masterClrMapping/>
  </p:clrMapOvr>
  <p:transition>
    <p:pull/>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49" name="Line 2"/>
          <p:cNvSpPr/>
          <p:nvPr/>
        </p:nvSpPr>
        <p:spPr>
          <a:xfrm>
            <a:off x="304800" y="533400"/>
            <a:ext cx="0" cy="5791200"/>
          </a:xfrm>
          <a:prstGeom prst="line">
            <a:avLst/>
          </a:prstGeom>
          <a:ln w="28575" cap="flat" cmpd="sng">
            <a:solidFill>
              <a:schemeClr val="tx1"/>
            </a:solidFill>
            <a:prstDash val="solid"/>
            <a:round/>
            <a:headEnd type="none" w="med" len="med"/>
            <a:tailEnd type="none" w="med" len="med"/>
          </a:ln>
        </p:spPr>
      </p:sp>
      <p:sp>
        <p:nvSpPr>
          <p:cNvPr id="27650" name="Line 3"/>
          <p:cNvSpPr/>
          <p:nvPr/>
        </p:nvSpPr>
        <p:spPr>
          <a:xfrm>
            <a:off x="8915400" y="533400"/>
            <a:ext cx="0" cy="5791200"/>
          </a:xfrm>
          <a:prstGeom prst="line">
            <a:avLst/>
          </a:prstGeom>
          <a:ln w="28575" cap="flat" cmpd="sng">
            <a:solidFill>
              <a:schemeClr val="tx1"/>
            </a:solidFill>
            <a:prstDash val="solid"/>
            <a:round/>
            <a:headEnd type="none" w="med" len="med"/>
            <a:tailEnd type="none" w="med" len="med"/>
          </a:ln>
        </p:spPr>
      </p:sp>
      <p:sp>
        <p:nvSpPr>
          <p:cNvPr id="27651" name="Line 4"/>
          <p:cNvSpPr/>
          <p:nvPr/>
        </p:nvSpPr>
        <p:spPr>
          <a:xfrm>
            <a:off x="304800" y="6324600"/>
            <a:ext cx="2438400" cy="0"/>
          </a:xfrm>
          <a:prstGeom prst="line">
            <a:avLst/>
          </a:prstGeom>
          <a:ln w="28575" cap="flat" cmpd="sng">
            <a:solidFill>
              <a:schemeClr val="tx1"/>
            </a:solidFill>
            <a:prstDash val="solid"/>
            <a:round/>
            <a:headEnd type="none" w="med" len="med"/>
            <a:tailEnd type="none" w="med" len="med"/>
          </a:ln>
        </p:spPr>
      </p:sp>
      <p:sp>
        <p:nvSpPr>
          <p:cNvPr id="27652" name="Line 5"/>
          <p:cNvSpPr/>
          <p:nvPr/>
        </p:nvSpPr>
        <p:spPr>
          <a:xfrm>
            <a:off x="6172200" y="6324600"/>
            <a:ext cx="2743200" cy="0"/>
          </a:xfrm>
          <a:prstGeom prst="line">
            <a:avLst/>
          </a:prstGeom>
          <a:ln w="28575" cap="flat" cmpd="sng">
            <a:solidFill>
              <a:schemeClr val="tx1"/>
            </a:solidFill>
            <a:prstDash val="solid"/>
            <a:round/>
            <a:headEnd type="none" w="med" len="med"/>
            <a:tailEnd type="none" w="med" len="med"/>
          </a:ln>
        </p:spPr>
      </p:sp>
      <p:sp>
        <p:nvSpPr>
          <p:cNvPr id="27653" name="Line 6"/>
          <p:cNvSpPr/>
          <p:nvPr/>
        </p:nvSpPr>
        <p:spPr>
          <a:xfrm>
            <a:off x="304800" y="533400"/>
            <a:ext cx="6934200" cy="0"/>
          </a:xfrm>
          <a:prstGeom prst="line">
            <a:avLst/>
          </a:prstGeom>
          <a:ln w="28575" cap="flat" cmpd="sng">
            <a:solidFill>
              <a:schemeClr val="tx1"/>
            </a:solidFill>
            <a:prstDash val="solid"/>
            <a:round/>
            <a:headEnd type="none" w="med" len="med"/>
            <a:tailEnd type="none" w="med" len="med"/>
          </a:ln>
        </p:spPr>
      </p:sp>
      <p:sp>
        <p:nvSpPr>
          <p:cNvPr id="27654" name="Line 7"/>
          <p:cNvSpPr/>
          <p:nvPr/>
        </p:nvSpPr>
        <p:spPr>
          <a:xfrm>
            <a:off x="8382000" y="533400"/>
            <a:ext cx="533400" cy="0"/>
          </a:xfrm>
          <a:prstGeom prst="line">
            <a:avLst/>
          </a:prstGeom>
          <a:ln w="28575" cap="flat" cmpd="sng">
            <a:solidFill>
              <a:schemeClr val="tx1"/>
            </a:solidFill>
            <a:prstDash val="solid"/>
            <a:round/>
            <a:headEnd type="none" w="med" len="med"/>
            <a:tailEnd type="none" w="med" len="med"/>
          </a:ln>
        </p:spPr>
      </p:sp>
      <p:sp>
        <p:nvSpPr>
          <p:cNvPr id="27655"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27656" name="Text Box 9"/>
          <p:cNvSpPr txBox="1"/>
          <p:nvPr/>
        </p:nvSpPr>
        <p:spPr>
          <a:xfrm>
            <a:off x="762000" y="1103313"/>
            <a:ext cx="7696200" cy="420687"/>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b="1" dirty="0">
                <a:solidFill>
                  <a:srgbClr val="000099"/>
                </a:solidFill>
                <a:latin typeface="楷体_GB2312" pitchFamily="49" charset="-122"/>
                <a:ea typeface="楷体_GB2312" pitchFamily="49" charset="-122"/>
              </a:rPr>
              <a:t> </a:t>
            </a:r>
            <a:r>
              <a:rPr lang="zh-CN" altLang="en-US" b="1" dirty="0">
                <a:solidFill>
                  <a:srgbClr val="000099"/>
                </a:solidFill>
                <a:latin typeface="楷体_GB2312" pitchFamily="49" charset="-122"/>
                <a:ea typeface="楷体_GB2312" pitchFamily="49" charset="-122"/>
              </a:rPr>
              <a:t>危险性等级划分表</a:t>
            </a:r>
            <a:r>
              <a:rPr lang="zh-CN" altLang="en-US" sz="2000" b="1" dirty="0">
                <a:solidFill>
                  <a:srgbClr val="000099"/>
                </a:solidFill>
                <a:latin typeface="楷体_GB2312" pitchFamily="49" charset="-122"/>
                <a:ea typeface="楷体_GB2312" pitchFamily="49" charset="-122"/>
              </a:rPr>
              <a:t>  </a:t>
            </a:r>
            <a:endParaRPr lang="zh-CN" altLang="en-US" b="1" dirty="0">
              <a:solidFill>
                <a:srgbClr val="000099"/>
              </a:solidFill>
              <a:latin typeface="楷体_GB2312" pitchFamily="49" charset="-122"/>
              <a:ea typeface="楷体_GB2312" pitchFamily="49" charset="-122"/>
            </a:endParaRPr>
          </a:p>
        </p:txBody>
      </p:sp>
      <p:graphicFrame>
        <p:nvGraphicFramePr>
          <p:cNvPr id="184455" name="Group 135"/>
          <p:cNvGraphicFramePr>
            <a:graphicFrameLocks noGrp="1"/>
          </p:cNvGraphicFramePr>
          <p:nvPr/>
        </p:nvGraphicFramePr>
        <p:xfrm>
          <a:off x="755650" y="1989138"/>
          <a:ext cx="7920038" cy="3527425"/>
        </p:xfrm>
        <a:graphic>
          <a:graphicData uri="http://schemas.openxmlformats.org/drawingml/2006/table">
            <a:tbl>
              <a:tblPr/>
              <a:tblGrid>
                <a:gridCol w="1046163"/>
                <a:gridCol w="1120775"/>
                <a:gridCol w="5753100"/>
              </a:tblGrid>
              <a:tr h="520700">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8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级别</a:t>
                      </a:r>
                      <a:endParaRPr kumimoji="1" lang="zh-CN" altLang="en-US" sz="18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cap="flat">
                      <a:noFill/>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8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危险程度</a:t>
                      </a:r>
                      <a:endParaRPr kumimoji="1" lang="zh-CN" altLang="en-US" sz="18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269875" algn="r"/>
                          <a:tab pos="2636520" algn="ctr"/>
                          <a:tab pos="5273675" algn="r"/>
                        </a:tabLst>
                      </a:pPr>
                      <a:r>
                        <a:rPr kumimoji="1" lang="zh-CN" altLang="en-US" sz="18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可能导致的后果</a:t>
                      </a:r>
                      <a:endParaRPr kumimoji="1" lang="zh-CN" altLang="en-US" sz="18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cap="flat">
                      <a:noFill/>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20700">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8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Ⅰ</a:t>
                      </a:r>
                      <a:endParaRPr kumimoji="1" lang="en-US" altLang="zh-CN" sz="18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8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安全的</a:t>
                      </a:r>
                      <a:endParaRPr kumimoji="1" lang="zh-CN" altLang="en-US" sz="18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tab pos="269875" algn="r"/>
                          <a:tab pos="2636520" algn="ctr"/>
                          <a:tab pos="5273675" algn="r"/>
                        </a:tabLst>
                      </a:pPr>
                      <a:r>
                        <a:rPr kumimoji="1" lang="zh-CN" altLang="en-US" sz="18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不会造成人员伤亡及系统损坏</a:t>
                      </a:r>
                      <a:endParaRPr kumimoji="1" lang="zh-CN" altLang="en-US" sz="18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827088">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8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Ⅱ</a:t>
                      </a:r>
                      <a:endParaRPr kumimoji="1" lang="en-US" altLang="zh-CN" sz="18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8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临界的</a:t>
                      </a:r>
                      <a:endParaRPr kumimoji="1" lang="zh-CN" altLang="en-US" sz="18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1" lang="zh-CN" altLang="en-US" sz="18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处于事故的边缘状态，暂时还不致于造成人员伤亡、系统损坏或降低系统性能，但应予以排除或采取控制措施</a:t>
                      </a:r>
                      <a:endParaRPr kumimoji="1" lang="zh-CN" altLang="en-US" sz="18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20700">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8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Ⅲ</a:t>
                      </a:r>
                      <a:endParaRPr kumimoji="1" lang="en-US" altLang="zh-CN" sz="18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8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危险的</a:t>
                      </a:r>
                      <a:endParaRPr kumimoji="1" lang="zh-CN" altLang="en-US" sz="18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1" lang="zh-CN" altLang="en-US" sz="18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会造成人员伤亡和系统损坏，要立即采取防范对策措施</a:t>
                      </a:r>
                      <a:endParaRPr kumimoji="1" lang="zh-CN" altLang="en-US" sz="18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cap="flat">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38238">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8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Ⅳ</a:t>
                      </a:r>
                      <a:endParaRPr kumimoji="1" lang="en-US" altLang="zh-CN" sz="18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cap="flat">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8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灾难性的</a:t>
                      </a:r>
                      <a:endParaRPr kumimoji="1" lang="zh-CN" altLang="en-US" sz="18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1" lang="zh-CN" altLang="en-US" sz="18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造成人员重大伤亡及系统严重破坏的灾难性事故，必须予以果断排除并进行重点防范</a:t>
                      </a:r>
                      <a:endParaRPr kumimoji="1" lang="zh-CN" altLang="en-US" sz="18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cap="flat">
                      <a:noFill/>
                    </a:lnR>
                    <a:lnT w="127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pull/>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3" name="Line 2"/>
          <p:cNvSpPr/>
          <p:nvPr/>
        </p:nvSpPr>
        <p:spPr>
          <a:xfrm>
            <a:off x="304800" y="533400"/>
            <a:ext cx="0" cy="5791200"/>
          </a:xfrm>
          <a:prstGeom prst="line">
            <a:avLst/>
          </a:prstGeom>
          <a:ln w="28575" cap="flat" cmpd="sng">
            <a:solidFill>
              <a:schemeClr val="tx1"/>
            </a:solidFill>
            <a:prstDash val="solid"/>
            <a:round/>
            <a:headEnd type="none" w="med" len="med"/>
            <a:tailEnd type="none" w="med" len="med"/>
          </a:ln>
        </p:spPr>
      </p:sp>
      <p:sp>
        <p:nvSpPr>
          <p:cNvPr id="28674" name="Line 3"/>
          <p:cNvSpPr/>
          <p:nvPr/>
        </p:nvSpPr>
        <p:spPr>
          <a:xfrm>
            <a:off x="8915400" y="533400"/>
            <a:ext cx="0" cy="5791200"/>
          </a:xfrm>
          <a:prstGeom prst="line">
            <a:avLst/>
          </a:prstGeom>
          <a:ln w="28575" cap="flat" cmpd="sng">
            <a:solidFill>
              <a:schemeClr val="tx1"/>
            </a:solidFill>
            <a:prstDash val="solid"/>
            <a:round/>
            <a:headEnd type="none" w="med" len="med"/>
            <a:tailEnd type="none" w="med" len="med"/>
          </a:ln>
        </p:spPr>
      </p:sp>
      <p:sp>
        <p:nvSpPr>
          <p:cNvPr id="28675" name="Line 4"/>
          <p:cNvSpPr/>
          <p:nvPr/>
        </p:nvSpPr>
        <p:spPr>
          <a:xfrm>
            <a:off x="304800" y="6324600"/>
            <a:ext cx="2438400" cy="0"/>
          </a:xfrm>
          <a:prstGeom prst="line">
            <a:avLst/>
          </a:prstGeom>
          <a:ln w="28575" cap="flat" cmpd="sng">
            <a:solidFill>
              <a:schemeClr val="tx1"/>
            </a:solidFill>
            <a:prstDash val="solid"/>
            <a:round/>
            <a:headEnd type="none" w="med" len="med"/>
            <a:tailEnd type="none" w="med" len="med"/>
          </a:ln>
        </p:spPr>
      </p:sp>
      <p:sp>
        <p:nvSpPr>
          <p:cNvPr id="28676" name="Line 5"/>
          <p:cNvSpPr/>
          <p:nvPr/>
        </p:nvSpPr>
        <p:spPr>
          <a:xfrm>
            <a:off x="6172200" y="6324600"/>
            <a:ext cx="2743200" cy="0"/>
          </a:xfrm>
          <a:prstGeom prst="line">
            <a:avLst/>
          </a:prstGeom>
          <a:ln w="28575" cap="flat" cmpd="sng">
            <a:solidFill>
              <a:schemeClr val="tx1"/>
            </a:solidFill>
            <a:prstDash val="solid"/>
            <a:round/>
            <a:headEnd type="none" w="med" len="med"/>
            <a:tailEnd type="none" w="med" len="med"/>
          </a:ln>
        </p:spPr>
      </p:sp>
      <p:sp>
        <p:nvSpPr>
          <p:cNvPr id="28677" name="Line 6"/>
          <p:cNvSpPr/>
          <p:nvPr/>
        </p:nvSpPr>
        <p:spPr>
          <a:xfrm>
            <a:off x="304800" y="533400"/>
            <a:ext cx="6934200" cy="0"/>
          </a:xfrm>
          <a:prstGeom prst="line">
            <a:avLst/>
          </a:prstGeom>
          <a:ln w="28575" cap="flat" cmpd="sng">
            <a:solidFill>
              <a:schemeClr val="tx1"/>
            </a:solidFill>
            <a:prstDash val="solid"/>
            <a:round/>
            <a:headEnd type="none" w="med" len="med"/>
            <a:tailEnd type="none" w="med" len="med"/>
          </a:ln>
        </p:spPr>
      </p:sp>
      <p:sp>
        <p:nvSpPr>
          <p:cNvPr id="28678" name="Line 7"/>
          <p:cNvSpPr/>
          <p:nvPr/>
        </p:nvSpPr>
        <p:spPr>
          <a:xfrm>
            <a:off x="8382000" y="533400"/>
            <a:ext cx="533400" cy="0"/>
          </a:xfrm>
          <a:prstGeom prst="line">
            <a:avLst/>
          </a:prstGeom>
          <a:ln w="28575" cap="flat" cmpd="sng">
            <a:solidFill>
              <a:schemeClr val="tx1"/>
            </a:solidFill>
            <a:prstDash val="solid"/>
            <a:round/>
            <a:headEnd type="none" w="med" len="med"/>
            <a:tailEnd type="none" w="med" len="med"/>
          </a:ln>
        </p:spPr>
      </p:sp>
      <p:sp>
        <p:nvSpPr>
          <p:cNvPr id="28679"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28680" name="Text Box 9"/>
          <p:cNvSpPr txBox="1"/>
          <p:nvPr/>
        </p:nvSpPr>
        <p:spPr>
          <a:xfrm>
            <a:off x="762000" y="920750"/>
            <a:ext cx="7696200" cy="420688"/>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b="1" dirty="0">
                <a:solidFill>
                  <a:srgbClr val="000099"/>
                </a:solidFill>
                <a:latin typeface="楷体_GB2312" pitchFamily="49" charset="-122"/>
                <a:ea typeface="楷体_GB2312" pitchFamily="49" charset="-122"/>
              </a:rPr>
              <a:t> </a:t>
            </a:r>
            <a:r>
              <a:rPr lang="zh-CN" altLang="en-US" b="1" dirty="0">
                <a:solidFill>
                  <a:srgbClr val="000099"/>
                </a:solidFill>
                <a:latin typeface="楷体_GB2312" pitchFamily="49" charset="-122"/>
                <a:ea typeface="楷体_GB2312" pitchFamily="49" charset="-122"/>
              </a:rPr>
              <a:t>预先危险分析几种表格</a:t>
            </a:r>
            <a:endParaRPr lang="zh-CN" altLang="en-US" b="1" dirty="0">
              <a:solidFill>
                <a:srgbClr val="000099"/>
              </a:solidFill>
              <a:latin typeface="楷体_GB2312" pitchFamily="49" charset="-122"/>
              <a:ea typeface="楷体_GB2312" pitchFamily="49" charset="-122"/>
            </a:endParaRPr>
          </a:p>
        </p:txBody>
      </p:sp>
      <p:graphicFrame>
        <p:nvGraphicFramePr>
          <p:cNvPr id="185542" name="Group 198"/>
          <p:cNvGraphicFramePr>
            <a:graphicFrameLocks noGrp="1"/>
          </p:cNvGraphicFramePr>
          <p:nvPr/>
        </p:nvGraphicFramePr>
        <p:xfrm>
          <a:off x="900113" y="1628775"/>
          <a:ext cx="7416800" cy="1655763"/>
        </p:xfrm>
        <a:graphic>
          <a:graphicData uri="http://schemas.openxmlformats.org/drawingml/2006/table">
            <a:tbl>
              <a:tblPr/>
              <a:tblGrid>
                <a:gridCol w="1079500"/>
                <a:gridCol w="936625"/>
                <a:gridCol w="1008062"/>
                <a:gridCol w="1655763"/>
                <a:gridCol w="2736850"/>
              </a:tblGrid>
              <a:tr h="379413">
                <a:tc gridSpan="5">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   </a:t>
                      </a:r>
                      <a:r>
                        <a:rPr kumimoji="1" lang="zh-CN" altLang="en-US"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单元：                        编制人员：                 日期：</a:t>
                      </a:r>
                      <a:endParaRPr kumimoji="1" lang="zh-CN" altLang="en-US"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horzOverflow="overflow">
                    <a:lnL cap="flat">
                      <a:noFill/>
                    </a:lnL>
                    <a:lnR cap="flat">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cPr/>
                </a:tc>
                <a:tc hMerge="1">
                  <a:tcPr/>
                </a:tc>
                <a:tc hMerge="1">
                  <a:tcPr/>
                </a:tc>
                <a:tc hMerge="1">
                  <a:tcPr/>
                </a:tc>
              </a:tr>
              <a:tr h="379413">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危险</a:t>
                      </a:r>
                      <a:endParaRPr kumimoji="1" lang="zh-CN" altLang="en-US"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horzOverflow="overflow">
                    <a:lnL cap="flat">
                      <a:noFill/>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原因</a:t>
                      </a:r>
                      <a:endParaRPr kumimoji="1" lang="zh-CN" altLang="en-US"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后果</a:t>
                      </a:r>
                      <a:endParaRPr kumimoji="1" lang="zh-CN" altLang="en-US"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危险等级</a:t>
                      </a:r>
                      <a:endParaRPr kumimoji="1" lang="zh-CN" altLang="en-US"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改进措施</a:t>
                      </a:r>
                      <a:r>
                        <a:rPr kumimoji="1" lang="en-US" altLang="zh-CN"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a:t>
                      </a:r>
                      <a:r>
                        <a:rPr kumimoji="1" lang="zh-CN" altLang="en-US"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cs typeface="Times New Roman" panose="02020603050405020304" pitchFamily="18" charset="0"/>
                        </a:rPr>
                        <a:t>预防方法</a:t>
                      </a:r>
                      <a:endParaRPr kumimoji="1" lang="zh-CN" altLang="en-US"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65138">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horzOverflow="overflow">
                    <a:lnL cap="flat">
                      <a:noFill/>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31800">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horzOverflow="overflow">
                    <a:lnL cap="flat">
                      <a:noFill/>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宋体" panose="02010600030101010101" pitchFamily="2" charset="-122"/>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85674" name="Group 330"/>
          <p:cNvGraphicFramePr>
            <a:graphicFrameLocks noGrp="1"/>
          </p:cNvGraphicFramePr>
          <p:nvPr/>
        </p:nvGraphicFramePr>
        <p:xfrm>
          <a:off x="900113" y="3789363"/>
          <a:ext cx="7416800" cy="2238375"/>
        </p:xfrm>
        <a:graphic>
          <a:graphicData uri="http://schemas.openxmlformats.org/drawingml/2006/table">
            <a:tbl>
              <a:tblPr/>
              <a:tblGrid>
                <a:gridCol w="935037"/>
                <a:gridCol w="2736850"/>
                <a:gridCol w="1079500"/>
                <a:gridCol w="1152525"/>
                <a:gridCol w="1512888"/>
              </a:tblGrid>
              <a:tr h="755650">
                <a:tc gridSpan="5">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地区（单元）：</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会议日期：＿＿＿＿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1" fontAlgn="base" latinLnBrk="0" hangingPunct="1">
                        <a:lnSpc>
                          <a:spcPct val="100000"/>
                        </a:lnSpc>
                        <a:spcBef>
                          <a:spcPct val="5000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图              号  ：</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小组成员：＿＿＿＿</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horzOverflow="overflow">
                    <a:lnL>
                      <a:noFill/>
                    </a:lnL>
                    <a:lnR>
                      <a:noFill/>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hMerge="1">
                  <a:tcPr/>
                </a:tc>
                <a:tc hMerge="1">
                  <a:tcPr/>
                </a:tc>
              </a:tr>
              <a:tr h="725488">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危险</a:t>
                      </a: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意外事故</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阶      段</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原因</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危险等级</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对   策</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50888">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简要的事故名称</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危害发生的阶段，如生产、试验、运输、维修、运行等</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产生危害的原因</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对人员及设备的危害</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消除、减少或控制危害的措施</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pull/>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7" name="Line 2"/>
          <p:cNvSpPr/>
          <p:nvPr/>
        </p:nvSpPr>
        <p:spPr>
          <a:xfrm>
            <a:off x="304800" y="533400"/>
            <a:ext cx="0" cy="5791200"/>
          </a:xfrm>
          <a:prstGeom prst="line">
            <a:avLst/>
          </a:prstGeom>
          <a:ln w="28575" cap="flat" cmpd="sng">
            <a:solidFill>
              <a:schemeClr val="tx1"/>
            </a:solidFill>
            <a:prstDash val="solid"/>
            <a:round/>
            <a:headEnd type="none" w="med" len="med"/>
            <a:tailEnd type="none" w="med" len="med"/>
          </a:ln>
        </p:spPr>
      </p:sp>
      <p:sp>
        <p:nvSpPr>
          <p:cNvPr id="29698" name="Line 3"/>
          <p:cNvSpPr/>
          <p:nvPr/>
        </p:nvSpPr>
        <p:spPr>
          <a:xfrm>
            <a:off x="8915400" y="533400"/>
            <a:ext cx="0" cy="5791200"/>
          </a:xfrm>
          <a:prstGeom prst="line">
            <a:avLst/>
          </a:prstGeom>
          <a:ln w="28575" cap="flat" cmpd="sng">
            <a:solidFill>
              <a:schemeClr val="tx1"/>
            </a:solidFill>
            <a:prstDash val="solid"/>
            <a:round/>
            <a:headEnd type="none" w="med" len="med"/>
            <a:tailEnd type="none" w="med" len="med"/>
          </a:ln>
        </p:spPr>
      </p:sp>
      <p:sp>
        <p:nvSpPr>
          <p:cNvPr id="29699" name="Line 4"/>
          <p:cNvSpPr/>
          <p:nvPr/>
        </p:nvSpPr>
        <p:spPr>
          <a:xfrm>
            <a:off x="304800" y="6324600"/>
            <a:ext cx="2438400" cy="0"/>
          </a:xfrm>
          <a:prstGeom prst="line">
            <a:avLst/>
          </a:prstGeom>
          <a:ln w="28575" cap="flat" cmpd="sng">
            <a:solidFill>
              <a:schemeClr val="tx1"/>
            </a:solidFill>
            <a:prstDash val="solid"/>
            <a:round/>
            <a:headEnd type="none" w="med" len="med"/>
            <a:tailEnd type="none" w="med" len="med"/>
          </a:ln>
        </p:spPr>
      </p:sp>
      <p:sp>
        <p:nvSpPr>
          <p:cNvPr id="29700" name="Line 5"/>
          <p:cNvSpPr/>
          <p:nvPr/>
        </p:nvSpPr>
        <p:spPr>
          <a:xfrm>
            <a:off x="6172200" y="6324600"/>
            <a:ext cx="2743200" cy="0"/>
          </a:xfrm>
          <a:prstGeom prst="line">
            <a:avLst/>
          </a:prstGeom>
          <a:ln w="28575" cap="flat" cmpd="sng">
            <a:solidFill>
              <a:schemeClr val="tx1"/>
            </a:solidFill>
            <a:prstDash val="solid"/>
            <a:round/>
            <a:headEnd type="none" w="med" len="med"/>
            <a:tailEnd type="none" w="med" len="med"/>
          </a:ln>
        </p:spPr>
      </p:sp>
      <p:sp>
        <p:nvSpPr>
          <p:cNvPr id="29701" name="Line 6"/>
          <p:cNvSpPr/>
          <p:nvPr/>
        </p:nvSpPr>
        <p:spPr>
          <a:xfrm>
            <a:off x="304800" y="533400"/>
            <a:ext cx="6934200" cy="0"/>
          </a:xfrm>
          <a:prstGeom prst="line">
            <a:avLst/>
          </a:prstGeom>
          <a:ln w="28575" cap="flat" cmpd="sng">
            <a:solidFill>
              <a:schemeClr val="tx1"/>
            </a:solidFill>
            <a:prstDash val="solid"/>
            <a:round/>
            <a:headEnd type="none" w="med" len="med"/>
            <a:tailEnd type="none" w="med" len="med"/>
          </a:ln>
        </p:spPr>
      </p:sp>
      <p:sp>
        <p:nvSpPr>
          <p:cNvPr id="29702" name="Line 7"/>
          <p:cNvSpPr/>
          <p:nvPr/>
        </p:nvSpPr>
        <p:spPr>
          <a:xfrm>
            <a:off x="8382000" y="533400"/>
            <a:ext cx="533400" cy="0"/>
          </a:xfrm>
          <a:prstGeom prst="line">
            <a:avLst/>
          </a:prstGeom>
          <a:ln w="28575" cap="flat" cmpd="sng">
            <a:solidFill>
              <a:schemeClr val="tx1"/>
            </a:solidFill>
            <a:prstDash val="solid"/>
            <a:round/>
            <a:headEnd type="none" w="med" len="med"/>
            <a:tailEnd type="none" w="med" len="med"/>
          </a:ln>
        </p:spPr>
      </p:sp>
      <p:sp>
        <p:nvSpPr>
          <p:cNvPr id="29703"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29704" name="Text Box 9"/>
          <p:cNvSpPr txBox="1"/>
          <p:nvPr/>
        </p:nvSpPr>
        <p:spPr>
          <a:xfrm>
            <a:off x="762000" y="920750"/>
            <a:ext cx="7696200" cy="420688"/>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b="1" dirty="0">
                <a:solidFill>
                  <a:srgbClr val="000099"/>
                </a:solidFill>
                <a:latin typeface="楷体_GB2312" pitchFamily="49" charset="-122"/>
                <a:ea typeface="楷体_GB2312" pitchFamily="49" charset="-122"/>
              </a:rPr>
              <a:t> </a:t>
            </a:r>
            <a:r>
              <a:rPr lang="zh-CN" altLang="en-US" b="1" dirty="0">
                <a:solidFill>
                  <a:srgbClr val="000099"/>
                </a:solidFill>
                <a:latin typeface="楷体_GB2312" pitchFamily="49" charset="-122"/>
                <a:ea typeface="楷体_GB2312" pitchFamily="49" charset="-122"/>
              </a:rPr>
              <a:t>预先危险分析几种表格</a:t>
            </a:r>
            <a:endParaRPr lang="zh-CN" altLang="en-US" b="1" dirty="0">
              <a:solidFill>
                <a:srgbClr val="000099"/>
              </a:solidFill>
              <a:latin typeface="楷体_GB2312" pitchFamily="49" charset="-122"/>
              <a:ea typeface="楷体_GB2312" pitchFamily="49" charset="-122"/>
            </a:endParaRPr>
          </a:p>
        </p:txBody>
      </p:sp>
      <p:graphicFrame>
        <p:nvGraphicFramePr>
          <p:cNvPr id="186641" name="Group 273"/>
          <p:cNvGraphicFramePr>
            <a:graphicFrameLocks noGrp="1"/>
          </p:cNvGraphicFramePr>
          <p:nvPr/>
        </p:nvGraphicFramePr>
        <p:xfrm>
          <a:off x="971550" y="1557338"/>
          <a:ext cx="7345363" cy="1741488"/>
        </p:xfrm>
        <a:graphic>
          <a:graphicData uri="http://schemas.openxmlformats.org/drawingml/2006/table">
            <a:tbl>
              <a:tblPr/>
              <a:tblGrid>
                <a:gridCol w="730250"/>
                <a:gridCol w="584200"/>
                <a:gridCol w="876300"/>
                <a:gridCol w="731838"/>
                <a:gridCol w="1022350"/>
                <a:gridCol w="735012"/>
                <a:gridCol w="520700"/>
                <a:gridCol w="233363"/>
                <a:gridCol w="742950"/>
                <a:gridCol w="1168400"/>
              </a:tblGrid>
              <a:tr h="514350">
                <a:tc gridSpan="4">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系统：</a:t>
                      </a: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  </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子系统：</a:t>
                      </a: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2  </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状态：</a:t>
                      </a: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3</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编号：    日期：</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hMerge="1">
                  <a:tcPr/>
                </a:tc>
                <a:tc gridSpan="3">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预先危险</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分 析 表（</a:t>
                      </a: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PHA</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gridSpan="3">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制表者：</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制表单位：</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r>
              <a:tr h="649288">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潜在</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事故</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危险</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因素</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触发</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事件</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楷体_GB2312" pitchFamily="49"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发生</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条件</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触发</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事件</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楷体_GB2312" pitchFamily="49"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2</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事故</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后果</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危险</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等级</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防范</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措施</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备注</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92125">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4</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a:noFill/>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5</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6</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7</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8</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9</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gridSpan="2">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10</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11</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12</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chemeClr val="tx1"/>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9742" name="Text Box 274"/>
          <p:cNvSpPr txBox="1"/>
          <p:nvPr/>
        </p:nvSpPr>
        <p:spPr>
          <a:xfrm>
            <a:off x="900113" y="3429000"/>
            <a:ext cx="7632700" cy="2644775"/>
          </a:xfrm>
          <a:prstGeom prst="rect">
            <a:avLst/>
          </a:prstGeom>
          <a:noFill/>
          <a:ln w="9525">
            <a:noFill/>
          </a:ln>
        </p:spPr>
        <p:txBody>
          <a:bodyPr anchor="t" anchorCtr="0">
            <a:spAutoFit/>
          </a:bodyPr>
          <a:p>
            <a:r>
              <a:rPr lang="en-US" altLang="zh-CN" sz="1400" b="1" dirty="0">
                <a:solidFill>
                  <a:srgbClr val="000099"/>
                </a:solidFill>
                <a:latin typeface="Times New Roman" panose="02020603050405020304" pitchFamily="18" charset="0"/>
                <a:ea typeface="楷体_GB2312" pitchFamily="49" charset="-122"/>
              </a:rPr>
              <a:t>1</a:t>
            </a:r>
            <a:r>
              <a:rPr lang="zh-CN" altLang="en-US" sz="1400" b="1" dirty="0">
                <a:solidFill>
                  <a:srgbClr val="000099"/>
                </a:solidFill>
                <a:latin typeface="Times New Roman" panose="02020603050405020304" pitchFamily="18" charset="0"/>
                <a:ea typeface="楷体_GB2312" pitchFamily="49" charset="-122"/>
              </a:rPr>
              <a:t>、所分析子系统归属的车间或工段的名称；</a:t>
            </a:r>
            <a:endParaRPr lang="zh-CN" altLang="en-US" sz="1400" b="1" dirty="0">
              <a:solidFill>
                <a:srgbClr val="000099"/>
              </a:solidFill>
              <a:latin typeface="Times New Roman" panose="02020603050405020304" pitchFamily="18" charset="0"/>
              <a:ea typeface="楷体_GB2312" pitchFamily="49" charset="-122"/>
            </a:endParaRPr>
          </a:p>
          <a:p>
            <a:r>
              <a:rPr lang="en-US" altLang="zh-CN" sz="1400" b="1" dirty="0">
                <a:solidFill>
                  <a:srgbClr val="000099"/>
                </a:solidFill>
                <a:latin typeface="Times New Roman" panose="02020603050405020304" pitchFamily="18" charset="0"/>
                <a:ea typeface="楷体_GB2312" pitchFamily="49" charset="-122"/>
              </a:rPr>
              <a:t>2</a:t>
            </a:r>
            <a:r>
              <a:rPr lang="zh-CN" altLang="en-US" sz="1400" b="1" dirty="0">
                <a:solidFill>
                  <a:srgbClr val="000099"/>
                </a:solidFill>
                <a:latin typeface="Times New Roman" panose="02020603050405020304" pitchFamily="18" charset="0"/>
                <a:ea typeface="楷体_GB2312" pitchFamily="49" charset="-122"/>
              </a:rPr>
              <a:t>、所分析子系统的名称；</a:t>
            </a:r>
            <a:endParaRPr lang="zh-CN" altLang="en-US" sz="1400" b="1" dirty="0">
              <a:solidFill>
                <a:srgbClr val="000099"/>
              </a:solidFill>
              <a:latin typeface="Times New Roman" panose="02020603050405020304" pitchFamily="18" charset="0"/>
              <a:ea typeface="楷体_GB2312" pitchFamily="49" charset="-122"/>
            </a:endParaRPr>
          </a:p>
          <a:p>
            <a:r>
              <a:rPr lang="en-US" altLang="zh-CN" sz="1400" b="1" dirty="0">
                <a:solidFill>
                  <a:srgbClr val="000099"/>
                </a:solidFill>
                <a:latin typeface="Times New Roman" panose="02020603050405020304" pitchFamily="18" charset="0"/>
                <a:ea typeface="楷体_GB2312" pitchFamily="49" charset="-122"/>
              </a:rPr>
              <a:t>3</a:t>
            </a:r>
            <a:r>
              <a:rPr lang="zh-CN" altLang="en-US" sz="1400" b="1" dirty="0">
                <a:solidFill>
                  <a:srgbClr val="000099"/>
                </a:solidFill>
                <a:latin typeface="Times New Roman" panose="02020603050405020304" pitchFamily="18" charset="0"/>
                <a:ea typeface="楷体_GB2312" pitchFamily="49" charset="-122"/>
              </a:rPr>
              <a:t>、子系统处于何种状态或运行方式；</a:t>
            </a:r>
            <a:endParaRPr lang="zh-CN" altLang="en-US" sz="1400" b="1" dirty="0">
              <a:solidFill>
                <a:srgbClr val="000099"/>
              </a:solidFill>
              <a:latin typeface="Times New Roman" panose="02020603050405020304" pitchFamily="18" charset="0"/>
              <a:ea typeface="楷体_GB2312" pitchFamily="49" charset="-122"/>
            </a:endParaRPr>
          </a:p>
          <a:p>
            <a:r>
              <a:rPr lang="en-US" altLang="zh-CN" sz="1400" b="1" dirty="0">
                <a:solidFill>
                  <a:srgbClr val="000099"/>
                </a:solidFill>
                <a:latin typeface="Times New Roman" panose="02020603050405020304" pitchFamily="18" charset="0"/>
                <a:ea typeface="楷体_GB2312" pitchFamily="49" charset="-122"/>
              </a:rPr>
              <a:t>4</a:t>
            </a:r>
            <a:r>
              <a:rPr lang="zh-CN" altLang="en-US" sz="1400" b="1" dirty="0">
                <a:solidFill>
                  <a:srgbClr val="000099"/>
                </a:solidFill>
                <a:latin typeface="Times New Roman" panose="02020603050405020304" pitchFamily="18" charset="0"/>
                <a:ea typeface="楷体_GB2312" pitchFamily="49" charset="-122"/>
              </a:rPr>
              <a:t>、子系统可能发生的潜在事故；</a:t>
            </a:r>
            <a:endParaRPr lang="zh-CN" altLang="en-US" sz="1400" b="1" dirty="0">
              <a:solidFill>
                <a:srgbClr val="000099"/>
              </a:solidFill>
              <a:latin typeface="Times New Roman" panose="02020603050405020304" pitchFamily="18" charset="0"/>
              <a:ea typeface="楷体_GB2312" pitchFamily="49" charset="-122"/>
            </a:endParaRPr>
          </a:p>
          <a:p>
            <a:r>
              <a:rPr lang="en-US" altLang="zh-CN" sz="1400" b="1" dirty="0">
                <a:solidFill>
                  <a:srgbClr val="000099"/>
                </a:solidFill>
                <a:latin typeface="Times New Roman" panose="02020603050405020304" pitchFamily="18" charset="0"/>
                <a:ea typeface="楷体_GB2312" pitchFamily="49" charset="-122"/>
              </a:rPr>
              <a:t>5</a:t>
            </a:r>
            <a:r>
              <a:rPr lang="zh-CN" altLang="en-US" sz="1400" b="1" dirty="0">
                <a:solidFill>
                  <a:srgbClr val="000099"/>
                </a:solidFill>
                <a:latin typeface="Times New Roman" panose="02020603050405020304" pitchFamily="18" charset="0"/>
                <a:ea typeface="楷体_GB2312" pitchFamily="49" charset="-122"/>
              </a:rPr>
              <a:t>、产生潜在危害的原因；</a:t>
            </a:r>
            <a:endParaRPr lang="zh-CN" altLang="en-US" sz="1400" b="1" dirty="0">
              <a:solidFill>
                <a:srgbClr val="000099"/>
              </a:solidFill>
              <a:latin typeface="Times New Roman" panose="02020603050405020304" pitchFamily="18" charset="0"/>
              <a:ea typeface="楷体_GB2312" pitchFamily="49" charset="-122"/>
            </a:endParaRPr>
          </a:p>
          <a:p>
            <a:r>
              <a:rPr lang="en-US" altLang="zh-CN" sz="1400" b="1" dirty="0">
                <a:solidFill>
                  <a:srgbClr val="000099"/>
                </a:solidFill>
                <a:latin typeface="Times New Roman" panose="02020603050405020304" pitchFamily="18" charset="0"/>
                <a:ea typeface="楷体_GB2312" pitchFamily="49" charset="-122"/>
              </a:rPr>
              <a:t>6</a:t>
            </a:r>
            <a:r>
              <a:rPr lang="zh-CN" altLang="en-US" sz="1400" b="1" dirty="0">
                <a:solidFill>
                  <a:srgbClr val="000099"/>
                </a:solidFill>
                <a:latin typeface="Times New Roman" panose="02020603050405020304" pitchFamily="18" charset="0"/>
                <a:ea typeface="楷体_GB2312" pitchFamily="49" charset="-122"/>
              </a:rPr>
              <a:t>、导致产生危险因素（</a:t>
            </a:r>
            <a:r>
              <a:rPr lang="en-US" altLang="zh-CN" sz="1400" b="1" dirty="0">
                <a:solidFill>
                  <a:srgbClr val="000099"/>
                </a:solidFill>
                <a:latin typeface="Times New Roman" panose="02020603050405020304" pitchFamily="18" charset="0"/>
                <a:ea typeface="楷体_GB2312" pitchFamily="49" charset="-122"/>
              </a:rPr>
              <a:t>5</a:t>
            </a:r>
            <a:r>
              <a:rPr lang="zh-CN" altLang="en-US" sz="1400" b="1" dirty="0">
                <a:solidFill>
                  <a:srgbClr val="000099"/>
                </a:solidFill>
                <a:latin typeface="Times New Roman" panose="02020603050405020304" pitchFamily="18" charset="0"/>
                <a:ea typeface="楷体_GB2312" pitchFamily="49" charset="-122"/>
              </a:rPr>
              <a:t>）的那些不希望事件或错误；</a:t>
            </a:r>
            <a:endParaRPr lang="zh-CN" altLang="en-US" sz="1400" b="1" dirty="0">
              <a:solidFill>
                <a:srgbClr val="000099"/>
              </a:solidFill>
              <a:latin typeface="Times New Roman" panose="02020603050405020304" pitchFamily="18" charset="0"/>
              <a:ea typeface="楷体_GB2312" pitchFamily="49" charset="-122"/>
            </a:endParaRPr>
          </a:p>
          <a:p>
            <a:r>
              <a:rPr lang="en-US" altLang="zh-CN" sz="1400" b="1" dirty="0">
                <a:solidFill>
                  <a:srgbClr val="000099"/>
                </a:solidFill>
                <a:latin typeface="Times New Roman" panose="02020603050405020304" pitchFamily="18" charset="0"/>
                <a:ea typeface="楷体_GB2312" pitchFamily="49" charset="-122"/>
              </a:rPr>
              <a:t>7</a:t>
            </a:r>
            <a:r>
              <a:rPr lang="zh-CN" altLang="en-US" sz="1400" b="1" dirty="0">
                <a:solidFill>
                  <a:srgbClr val="000099"/>
                </a:solidFill>
                <a:latin typeface="Times New Roman" panose="02020603050405020304" pitchFamily="18" charset="0"/>
                <a:ea typeface="楷体_GB2312" pitchFamily="49" charset="-122"/>
              </a:rPr>
              <a:t>、使危险因素（</a:t>
            </a:r>
            <a:r>
              <a:rPr lang="en-US" altLang="zh-CN" sz="1400" b="1" dirty="0">
                <a:solidFill>
                  <a:srgbClr val="000099"/>
                </a:solidFill>
                <a:latin typeface="Times New Roman" panose="02020603050405020304" pitchFamily="18" charset="0"/>
                <a:ea typeface="楷体_GB2312" pitchFamily="49" charset="-122"/>
              </a:rPr>
              <a:t>5</a:t>
            </a:r>
            <a:r>
              <a:rPr lang="zh-CN" altLang="en-US" sz="1400" b="1" dirty="0">
                <a:solidFill>
                  <a:srgbClr val="000099"/>
                </a:solidFill>
                <a:latin typeface="Times New Roman" panose="02020603050405020304" pitchFamily="18" charset="0"/>
                <a:ea typeface="楷体_GB2312" pitchFamily="49" charset="-122"/>
              </a:rPr>
              <a:t>）发展成为潜在危害的那些不希望发生的错误或事件；</a:t>
            </a:r>
            <a:endParaRPr lang="zh-CN" altLang="en-US" sz="1400" b="1" dirty="0">
              <a:solidFill>
                <a:srgbClr val="000099"/>
              </a:solidFill>
              <a:latin typeface="Times New Roman" panose="02020603050405020304" pitchFamily="18" charset="0"/>
              <a:ea typeface="楷体_GB2312" pitchFamily="49" charset="-122"/>
            </a:endParaRPr>
          </a:p>
          <a:p>
            <a:r>
              <a:rPr lang="en-US" altLang="zh-CN" sz="1400" b="1" dirty="0">
                <a:solidFill>
                  <a:srgbClr val="000099"/>
                </a:solidFill>
                <a:latin typeface="Times New Roman" panose="02020603050405020304" pitchFamily="18" charset="0"/>
                <a:ea typeface="楷体_GB2312" pitchFamily="49" charset="-122"/>
              </a:rPr>
              <a:t>8</a:t>
            </a:r>
            <a:r>
              <a:rPr lang="zh-CN" altLang="en-US" sz="1400" b="1" dirty="0">
                <a:solidFill>
                  <a:srgbClr val="000099"/>
                </a:solidFill>
                <a:latin typeface="Times New Roman" panose="02020603050405020304" pitchFamily="18" charset="0"/>
                <a:ea typeface="楷体_GB2312" pitchFamily="49" charset="-122"/>
              </a:rPr>
              <a:t>、导致产生“发生事故的条件（</a:t>
            </a:r>
            <a:r>
              <a:rPr lang="en-US" altLang="zh-CN" sz="1400" b="1" dirty="0">
                <a:solidFill>
                  <a:srgbClr val="000099"/>
                </a:solidFill>
                <a:latin typeface="Times New Roman" panose="02020603050405020304" pitchFamily="18" charset="0"/>
                <a:ea typeface="楷体_GB2312" pitchFamily="49" charset="-122"/>
              </a:rPr>
              <a:t>7</a:t>
            </a:r>
            <a:r>
              <a:rPr lang="zh-CN" altLang="en-US" sz="1400" b="1" dirty="0">
                <a:solidFill>
                  <a:srgbClr val="000099"/>
                </a:solidFill>
                <a:latin typeface="Times New Roman" panose="02020603050405020304" pitchFamily="18" charset="0"/>
                <a:ea typeface="楷体_GB2312" pitchFamily="49" charset="-122"/>
              </a:rPr>
              <a:t>）”的那些不希望发生的时间及错误；</a:t>
            </a:r>
            <a:endParaRPr lang="zh-CN" altLang="en-US" sz="1400" b="1" dirty="0">
              <a:solidFill>
                <a:srgbClr val="000099"/>
              </a:solidFill>
              <a:latin typeface="Times New Roman" panose="02020603050405020304" pitchFamily="18" charset="0"/>
              <a:ea typeface="楷体_GB2312" pitchFamily="49" charset="-122"/>
            </a:endParaRPr>
          </a:p>
          <a:p>
            <a:r>
              <a:rPr lang="en-US" altLang="zh-CN" sz="1400" b="1" dirty="0">
                <a:solidFill>
                  <a:srgbClr val="000099"/>
                </a:solidFill>
                <a:latin typeface="Times New Roman" panose="02020603050405020304" pitchFamily="18" charset="0"/>
                <a:ea typeface="楷体_GB2312" pitchFamily="49" charset="-122"/>
              </a:rPr>
              <a:t>9</a:t>
            </a:r>
            <a:r>
              <a:rPr lang="zh-CN" altLang="en-US" sz="1400" b="1" dirty="0">
                <a:solidFill>
                  <a:srgbClr val="000099"/>
                </a:solidFill>
                <a:latin typeface="Times New Roman" panose="02020603050405020304" pitchFamily="18" charset="0"/>
                <a:ea typeface="楷体_GB2312" pitchFamily="49" charset="-122"/>
              </a:rPr>
              <a:t>、事故后果；</a:t>
            </a:r>
            <a:endParaRPr lang="zh-CN" altLang="en-US" sz="1400" b="1" dirty="0">
              <a:solidFill>
                <a:srgbClr val="000099"/>
              </a:solidFill>
              <a:latin typeface="Times New Roman" panose="02020603050405020304" pitchFamily="18" charset="0"/>
              <a:ea typeface="楷体_GB2312" pitchFamily="49" charset="-122"/>
            </a:endParaRPr>
          </a:p>
          <a:p>
            <a:r>
              <a:rPr lang="en-US" altLang="zh-CN" sz="1400" b="1" dirty="0">
                <a:solidFill>
                  <a:srgbClr val="000099"/>
                </a:solidFill>
                <a:latin typeface="Times New Roman" panose="02020603050405020304" pitchFamily="18" charset="0"/>
                <a:ea typeface="楷体_GB2312" pitchFamily="49" charset="-122"/>
              </a:rPr>
              <a:t>10</a:t>
            </a:r>
            <a:r>
              <a:rPr lang="zh-CN" altLang="en-US" sz="1400" b="1" dirty="0">
                <a:solidFill>
                  <a:srgbClr val="000099"/>
                </a:solidFill>
                <a:latin typeface="Times New Roman" panose="02020603050405020304" pitchFamily="18" charset="0"/>
                <a:ea typeface="楷体_GB2312" pitchFamily="49" charset="-122"/>
              </a:rPr>
              <a:t>、危险等级；</a:t>
            </a:r>
            <a:endParaRPr lang="zh-CN" altLang="en-US" sz="1400" b="1" dirty="0">
              <a:solidFill>
                <a:srgbClr val="000099"/>
              </a:solidFill>
              <a:latin typeface="Times New Roman" panose="02020603050405020304" pitchFamily="18" charset="0"/>
              <a:ea typeface="楷体_GB2312" pitchFamily="49" charset="-122"/>
            </a:endParaRPr>
          </a:p>
          <a:p>
            <a:r>
              <a:rPr lang="en-US" altLang="zh-CN" sz="1400" b="1" dirty="0">
                <a:solidFill>
                  <a:srgbClr val="000099"/>
                </a:solidFill>
                <a:latin typeface="Times New Roman" panose="02020603050405020304" pitchFamily="18" charset="0"/>
                <a:ea typeface="楷体_GB2312" pitchFamily="49" charset="-122"/>
              </a:rPr>
              <a:t>11</a:t>
            </a:r>
            <a:r>
              <a:rPr lang="zh-CN" altLang="en-US" sz="1400" b="1" dirty="0">
                <a:solidFill>
                  <a:srgbClr val="000099"/>
                </a:solidFill>
                <a:latin typeface="Times New Roman" panose="02020603050405020304" pitchFamily="18" charset="0"/>
                <a:ea typeface="楷体_GB2312" pitchFamily="49" charset="-122"/>
              </a:rPr>
              <a:t>、为消除或控制危害可能采取的措施，其中包括对装置、人员、操作程序等几方面的考虑；</a:t>
            </a:r>
            <a:endParaRPr lang="zh-CN" altLang="en-US" sz="1400" b="1" dirty="0">
              <a:solidFill>
                <a:srgbClr val="000099"/>
              </a:solidFill>
              <a:latin typeface="Times New Roman" panose="02020603050405020304" pitchFamily="18" charset="0"/>
              <a:ea typeface="楷体_GB2312" pitchFamily="49" charset="-122"/>
            </a:endParaRPr>
          </a:p>
          <a:p>
            <a:r>
              <a:rPr lang="en-US" altLang="zh-CN" sz="1400" b="1" dirty="0">
                <a:solidFill>
                  <a:srgbClr val="000099"/>
                </a:solidFill>
                <a:latin typeface="Times New Roman" panose="02020603050405020304" pitchFamily="18" charset="0"/>
                <a:ea typeface="楷体_GB2312" pitchFamily="49" charset="-122"/>
              </a:rPr>
              <a:t>12</a:t>
            </a:r>
            <a:r>
              <a:rPr lang="zh-CN" altLang="en-US" sz="1400" b="1" dirty="0">
                <a:solidFill>
                  <a:srgbClr val="000099"/>
                </a:solidFill>
                <a:latin typeface="Times New Roman" panose="02020603050405020304" pitchFamily="18" charset="0"/>
                <a:ea typeface="楷体_GB2312" pitchFamily="49" charset="-122"/>
              </a:rPr>
              <a:t>、有关必要的说明。 </a:t>
            </a:r>
            <a:endParaRPr lang="zh-CN" altLang="en-US" sz="1400" b="1" dirty="0">
              <a:solidFill>
                <a:srgbClr val="000099"/>
              </a:solidFill>
              <a:latin typeface="Times New Roman" panose="02020603050405020304" pitchFamily="18" charset="0"/>
              <a:ea typeface="楷体_GB2312" pitchFamily="49" charset="-122"/>
            </a:endParaRPr>
          </a:p>
        </p:txBody>
      </p:sp>
    </p:spTree>
  </p:cSld>
  <p:clrMapOvr>
    <a:masterClrMapping/>
  </p:clrMapOvr>
  <p:transition>
    <p:pull/>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1" name="Line 2"/>
          <p:cNvSpPr/>
          <p:nvPr/>
        </p:nvSpPr>
        <p:spPr>
          <a:xfrm>
            <a:off x="304800" y="533400"/>
            <a:ext cx="0" cy="5791200"/>
          </a:xfrm>
          <a:prstGeom prst="line">
            <a:avLst/>
          </a:prstGeom>
          <a:ln w="28575" cap="flat" cmpd="sng">
            <a:solidFill>
              <a:schemeClr val="tx1"/>
            </a:solidFill>
            <a:prstDash val="solid"/>
            <a:round/>
            <a:headEnd type="none" w="med" len="med"/>
            <a:tailEnd type="none" w="med" len="med"/>
          </a:ln>
        </p:spPr>
      </p:sp>
      <p:sp>
        <p:nvSpPr>
          <p:cNvPr id="30722" name="Line 3"/>
          <p:cNvSpPr/>
          <p:nvPr/>
        </p:nvSpPr>
        <p:spPr>
          <a:xfrm>
            <a:off x="8915400" y="533400"/>
            <a:ext cx="0" cy="5791200"/>
          </a:xfrm>
          <a:prstGeom prst="line">
            <a:avLst/>
          </a:prstGeom>
          <a:ln w="28575" cap="flat" cmpd="sng">
            <a:solidFill>
              <a:schemeClr val="tx1"/>
            </a:solidFill>
            <a:prstDash val="solid"/>
            <a:round/>
            <a:headEnd type="none" w="med" len="med"/>
            <a:tailEnd type="none" w="med" len="med"/>
          </a:ln>
        </p:spPr>
      </p:sp>
      <p:sp>
        <p:nvSpPr>
          <p:cNvPr id="30723" name="Line 4"/>
          <p:cNvSpPr/>
          <p:nvPr/>
        </p:nvSpPr>
        <p:spPr>
          <a:xfrm>
            <a:off x="304800" y="6324600"/>
            <a:ext cx="2438400" cy="0"/>
          </a:xfrm>
          <a:prstGeom prst="line">
            <a:avLst/>
          </a:prstGeom>
          <a:ln w="28575" cap="flat" cmpd="sng">
            <a:solidFill>
              <a:schemeClr val="tx1"/>
            </a:solidFill>
            <a:prstDash val="solid"/>
            <a:round/>
            <a:headEnd type="none" w="med" len="med"/>
            <a:tailEnd type="none" w="med" len="med"/>
          </a:ln>
        </p:spPr>
      </p:sp>
      <p:sp>
        <p:nvSpPr>
          <p:cNvPr id="30724" name="Line 5"/>
          <p:cNvSpPr/>
          <p:nvPr/>
        </p:nvSpPr>
        <p:spPr>
          <a:xfrm>
            <a:off x="6172200" y="6324600"/>
            <a:ext cx="2743200" cy="0"/>
          </a:xfrm>
          <a:prstGeom prst="line">
            <a:avLst/>
          </a:prstGeom>
          <a:ln w="28575" cap="flat" cmpd="sng">
            <a:solidFill>
              <a:schemeClr val="tx1"/>
            </a:solidFill>
            <a:prstDash val="solid"/>
            <a:round/>
            <a:headEnd type="none" w="med" len="med"/>
            <a:tailEnd type="none" w="med" len="med"/>
          </a:ln>
        </p:spPr>
      </p:sp>
      <p:sp>
        <p:nvSpPr>
          <p:cNvPr id="30725" name="Line 6"/>
          <p:cNvSpPr/>
          <p:nvPr/>
        </p:nvSpPr>
        <p:spPr>
          <a:xfrm>
            <a:off x="304800" y="533400"/>
            <a:ext cx="6934200" cy="0"/>
          </a:xfrm>
          <a:prstGeom prst="line">
            <a:avLst/>
          </a:prstGeom>
          <a:ln w="28575" cap="flat" cmpd="sng">
            <a:solidFill>
              <a:schemeClr val="tx1"/>
            </a:solidFill>
            <a:prstDash val="solid"/>
            <a:round/>
            <a:headEnd type="none" w="med" len="med"/>
            <a:tailEnd type="none" w="med" len="med"/>
          </a:ln>
        </p:spPr>
      </p:sp>
      <p:sp>
        <p:nvSpPr>
          <p:cNvPr id="30726" name="Line 7"/>
          <p:cNvSpPr/>
          <p:nvPr/>
        </p:nvSpPr>
        <p:spPr>
          <a:xfrm>
            <a:off x="8382000" y="533400"/>
            <a:ext cx="533400" cy="0"/>
          </a:xfrm>
          <a:prstGeom prst="line">
            <a:avLst/>
          </a:prstGeom>
          <a:ln w="28575" cap="flat" cmpd="sng">
            <a:solidFill>
              <a:schemeClr val="tx1"/>
            </a:solidFill>
            <a:prstDash val="solid"/>
            <a:round/>
            <a:headEnd type="none" w="med" len="med"/>
            <a:tailEnd type="none" w="med" len="med"/>
          </a:ln>
        </p:spPr>
      </p:sp>
      <p:sp>
        <p:nvSpPr>
          <p:cNvPr id="30727"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graphicFrame>
        <p:nvGraphicFramePr>
          <p:cNvPr id="30728" name="Object 2"/>
          <p:cNvGraphicFramePr>
            <a:graphicFrameLocks noChangeAspect="1"/>
          </p:cNvGraphicFramePr>
          <p:nvPr/>
        </p:nvGraphicFramePr>
        <p:xfrm>
          <a:off x="1219200" y="1579563"/>
          <a:ext cx="7010400" cy="4592637"/>
        </p:xfrm>
        <a:graphic>
          <a:graphicData uri="http://schemas.openxmlformats.org/presentationml/2006/ole">
            <mc:AlternateContent xmlns:mc="http://schemas.openxmlformats.org/markup-compatibility/2006">
              <mc:Choice xmlns:v="urn:schemas-microsoft-com:vml" Requires="v">
                <p:oleObj spid="_x0000_s3077" name="" r:id="rId1" imgW="7546340" imgH="4953000" progId="Word.Document.8">
                  <p:embed/>
                </p:oleObj>
              </mc:Choice>
              <mc:Fallback>
                <p:oleObj name="" r:id="rId1" imgW="7546340" imgH="4953000" progId="Word.Document.8">
                  <p:embed/>
                  <p:pic>
                    <p:nvPicPr>
                      <p:cNvPr id="0" name="图片 3076"/>
                      <p:cNvPicPr/>
                      <p:nvPr/>
                    </p:nvPicPr>
                    <p:blipFill>
                      <a:blip r:embed="rId2"/>
                      <a:srcRect r="33453" b="43611"/>
                      <a:stretch>
                        <a:fillRect/>
                      </a:stretch>
                    </p:blipFill>
                    <p:spPr>
                      <a:xfrm>
                        <a:off x="1219200" y="1579563"/>
                        <a:ext cx="7010400" cy="4592637"/>
                      </a:xfrm>
                      <a:prstGeom prst="rect">
                        <a:avLst/>
                      </a:prstGeom>
                      <a:noFill/>
                      <a:ln w="38100">
                        <a:noFill/>
                        <a:miter/>
                      </a:ln>
                    </p:spPr>
                  </p:pic>
                </p:oleObj>
              </mc:Fallback>
            </mc:AlternateContent>
          </a:graphicData>
        </a:graphic>
      </p:graphicFrame>
      <p:sp>
        <p:nvSpPr>
          <p:cNvPr id="30729" name="Text Box 10"/>
          <p:cNvSpPr txBox="1"/>
          <p:nvPr/>
        </p:nvSpPr>
        <p:spPr>
          <a:xfrm>
            <a:off x="762000" y="950913"/>
            <a:ext cx="7339013" cy="420687"/>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b="1" dirty="0">
                <a:solidFill>
                  <a:srgbClr val="000099"/>
                </a:solidFill>
                <a:latin typeface="楷体_GB2312" pitchFamily="49" charset="-122"/>
                <a:ea typeface="楷体_GB2312" pitchFamily="49" charset="-122"/>
              </a:rPr>
              <a:t> </a:t>
            </a:r>
            <a:r>
              <a:rPr lang="zh-CN" altLang="en-US" b="1" dirty="0">
                <a:solidFill>
                  <a:srgbClr val="000099"/>
                </a:solidFill>
                <a:latin typeface="楷体_GB2312" pitchFamily="49" charset="-122"/>
                <a:ea typeface="楷体_GB2312" pitchFamily="49" charset="-122"/>
              </a:rPr>
              <a:t>预先危险分析举例（氯气干燥岗位危险性分析）</a:t>
            </a:r>
            <a:endParaRPr lang="zh-CN" altLang="en-US" b="1" dirty="0">
              <a:solidFill>
                <a:srgbClr val="000099"/>
              </a:solidFill>
              <a:latin typeface="楷体_GB2312" pitchFamily="49" charset="-122"/>
              <a:ea typeface="楷体_GB2312" pitchFamily="49" charset="-122"/>
            </a:endParaRPr>
          </a:p>
        </p:txBody>
      </p:sp>
    </p:spTree>
  </p:cSld>
  <p:clrMapOvr>
    <a:masterClrMapping/>
  </p:clrMapOvr>
  <p:transition>
    <p:pull/>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5" name="Rectangle 2"/>
          <p:cNvSpPr/>
          <p:nvPr/>
        </p:nvSpPr>
        <p:spPr>
          <a:xfrm>
            <a:off x="685800" y="609600"/>
            <a:ext cx="7772400" cy="1143000"/>
          </a:xfrm>
          <a:prstGeom prst="rect">
            <a:avLst/>
          </a:prstGeom>
          <a:noFill/>
          <a:ln w="9525">
            <a:noFill/>
          </a:ln>
        </p:spPr>
        <p:txBody>
          <a:bodyPr lIns="92075" tIns="46038" rIns="92075" bIns="46038" anchor="ctr" anchorCtr="0"/>
          <a:p>
            <a:pPr>
              <a:buFont typeface="Wingdings" panose="05000000000000000000" pitchFamily="2" charset="2"/>
              <a:buChar char="v"/>
            </a:pPr>
            <a:r>
              <a:rPr lang="en-US" altLang="zh-CN" sz="2800" b="1" dirty="0">
                <a:solidFill>
                  <a:srgbClr val="000099"/>
                </a:solidFill>
                <a:latin typeface="楷体_GB2312" pitchFamily="49" charset="-122"/>
                <a:ea typeface="楷体_GB2312" pitchFamily="49" charset="-122"/>
              </a:rPr>
              <a:t> </a:t>
            </a:r>
            <a:r>
              <a:rPr lang="zh-CN" altLang="en-US" sz="2800" b="1" dirty="0">
                <a:solidFill>
                  <a:srgbClr val="000099"/>
                </a:solidFill>
                <a:latin typeface="楷体_GB2312" pitchFamily="49" charset="-122"/>
                <a:ea typeface="楷体_GB2312" pitchFamily="49" charset="-122"/>
              </a:rPr>
              <a:t>小结</a:t>
            </a:r>
            <a:endParaRPr lang="zh-CN" altLang="en-US" sz="2800" b="1" dirty="0">
              <a:solidFill>
                <a:srgbClr val="000099"/>
              </a:solidFill>
              <a:latin typeface="楷体_GB2312" pitchFamily="49" charset="-122"/>
              <a:ea typeface="楷体_GB2312" pitchFamily="49" charset="-122"/>
            </a:endParaRPr>
          </a:p>
        </p:txBody>
      </p:sp>
      <p:sp>
        <p:nvSpPr>
          <p:cNvPr id="31746" name="Rectangle 3"/>
          <p:cNvSpPr/>
          <p:nvPr/>
        </p:nvSpPr>
        <p:spPr>
          <a:xfrm>
            <a:off x="685800" y="1676400"/>
            <a:ext cx="8001000" cy="4191000"/>
          </a:xfrm>
          <a:prstGeom prst="rect">
            <a:avLst/>
          </a:prstGeom>
          <a:noFill/>
          <a:ln w="9525">
            <a:noFill/>
          </a:ln>
        </p:spPr>
        <p:txBody>
          <a:bodyPr lIns="92075" tIns="46038" rIns="92075" bIns="46038" anchor="t" anchorCtr="0"/>
          <a:p>
            <a:pPr marL="342900" indent="-342900">
              <a:lnSpc>
                <a:spcPct val="120000"/>
              </a:lnSpc>
              <a:spcBef>
                <a:spcPct val="20000"/>
              </a:spcBef>
            </a:pPr>
            <a:r>
              <a:rPr lang="zh-CN" altLang="en-US" b="1" dirty="0">
                <a:solidFill>
                  <a:srgbClr val="FF0000"/>
                </a:solidFill>
                <a:latin typeface="楷体_GB2312" pitchFamily="49" charset="-122"/>
                <a:ea typeface="楷体_GB2312" pitchFamily="49" charset="-122"/>
              </a:rPr>
              <a:t>目的</a:t>
            </a:r>
            <a:r>
              <a:rPr lang="zh-CN" altLang="en-US" b="1" dirty="0">
                <a:solidFill>
                  <a:srgbClr val="000099"/>
                </a:solidFill>
                <a:latin typeface="楷体_GB2312" pitchFamily="49" charset="-122"/>
                <a:ea typeface="楷体_GB2312" pitchFamily="49" charset="-122"/>
              </a:rPr>
              <a:t>：开发阶段，早期辨识出危险性，避免以后走弯路</a:t>
            </a:r>
            <a:endParaRPr lang="zh-CN" altLang="en-US" b="1" dirty="0">
              <a:solidFill>
                <a:srgbClr val="000099"/>
              </a:solidFill>
              <a:latin typeface="楷体_GB2312" pitchFamily="49" charset="-122"/>
              <a:ea typeface="楷体_GB2312" pitchFamily="49" charset="-122"/>
            </a:endParaRPr>
          </a:p>
          <a:p>
            <a:pPr marL="342900" indent="-342900">
              <a:lnSpc>
                <a:spcPct val="120000"/>
              </a:lnSpc>
              <a:spcBef>
                <a:spcPct val="20000"/>
              </a:spcBef>
            </a:pPr>
            <a:r>
              <a:rPr lang="zh-CN" altLang="en-US" b="1" dirty="0">
                <a:solidFill>
                  <a:srgbClr val="FF0000"/>
                </a:solidFill>
                <a:latin typeface="楷体_GB2312" pitchFamily="49" charset="-122"/>
                <a:ea typeface="楷体_GB2312" pitchFamily="49" charset="-122"/>
              </a:rPr>
              <a:t>适用范围</a:t>
            </a:r>
            <a:r>
              <a:rPr lang="zh-CN" altLang="en-US" b="1" dirty="0">
                <a:solidFill>
                  <a:srgbClr val="000099"/>
                </a:solidFill>
                <a:latin typeface="楷体_GB2312" pitchFamily="49" charset="-122"/>
                <a:ea typeface="楷体_GB2312" pitchFamily="49" charset="-122"/>
              </a:rPr>
              <a:t>：开发时分析原料、主要装置，以及能量失控时 </a:t>
            </a:r>
            <a:endParaRPr lang="zh-CN" altLang="en-US" b="1" dirty="0">
              <a:solidFill>
                <a:srgbClr val="000099"/>
              </a:solidFill>
              <a:latin typeface="楷体_GB2312" pitchFamily="49" charset="-122"/>
              <a:ea typeface="楷体_GB2312" pitchFamily="49" charset="-122"/>
            </a:endParaRPr>
          </a:p>
          <a:p>
            <a:pPr marL="342900" indent="-342900">
              <a:lnSpc>
                <a:spcPct val="120000"/>
              </a:lnSpc>
              <a:spcBef>
                <a:spcPct val="20000"/>
              </a:spcBef>
            </a:pPr>
            <a:r>
              <a:rPr lang="zh-CN" altLang="en-US" b="1" dirty="0">
                <a:solidFill>
                  <a:srgbClr val="000099"/>
                </a:solidFill>
                <a:latin typeface="楷体_GB2312" pitchFamily="49" charset="-122"/>
                <a:ea typeface="楷体_GB2312" pitchFamily="49" charset="-122"/>
              </a:rPr>
              <a:t>          出现的危险性</a:t>
            </a:r>
            <a:endParaRPr lang="zh-CN" altLang="en-US" b="1" dirty="0">
              <a:solidFill>
                <a:srgbClr val="000099"/>
              </a:solidFill>
              <a:latin typeface="楷体_GB2312" pitchFamily="49" charset="-122"/>
              <a:ea typeface="楷体_GB2312" pitchFamily="49" charset="-122"/>
            </a:endParaRPr>
          </a:p>
          <a:p>
            <a:pPr marL="342900" indent="-342900">
              <a:lnSpc>
                <a:spcPct val="120000"/>
              </a:lnSpc>
              <a:spcBef>
                <a:spcPct val="20000"/>
              </a:spcBef>
            </a:pPr>
            <a:r>
              <a:rPr lang="zh-CN" altLang="en-US" b="1" dirty="0">
                <a:solidFill>
                  <a:srgbClr val="FF0000"/>
                </a:solidFill>
                <a:latin typeface="楷体_GB2312" pitchFamily="49" charset="-122"/>
                <a:ea typeface="楷体_GB2312" pitchFamily="49" charset="-122"/>
              </a:rPr>
              <a:t>使用方法</a:t>
            </a:r>
            <a:r>
              <a:rPr lang="zh-CN" altLang="en-US" b="1" dirty="0">
                <a:solidFill>
                  <a:srgbClr val="000099"/>
                </a:solidFill>
                <a:latin typeface="楷体_GB2312" pitchFamily="49" charset="-122"/>
                <a:ea typeface="楷体_GB2312" pitchFamily="49" charset="-122"/>
              </a:rPr>
              <a:t>：分析原料、装置等发生危险的可能性及后果， </a:t>
            </a:r>
            <a:endParaRPr lang="zh-CN" altLang="en-US" b="1" dirty="0">
              <a:solidFill>
                <a:srgbClr val="000099"/>
              </a:solidFill>
              <a:latin typeface="楷体_GB2312" pitchFamily="49" charset="-122"/>
              <a:ea typeface="楷体_GB2312" pitchFamily="49" charset="-122"/>
            </a:endParaRPr>
          </a:p>
          <a:p>
            <a:pPr marL="342900" indent="-342900">
              <a:lnSpc>
                <a:spcPct val="120000"/>
              </a:lnSpc>
              <a:spcBef>
                <a:spcPct val="20000"/>
              </a:spcBef>
            </a:pPr>
            <a:r>
              <a:rPr lang="zh-CN" altLang="en-US" b="1" dirty="0">
                <a:solidFill>
                  <a:srgbClr val="000099"/>
                </a:solidFill>
                <a:latin typeface="楷体_GB2312" pitchFamily="49" charset="-122"/>
                <a:ea typeface="楷体_GB2312" pitchFamily="49" charset="-122"/>
              </a:rPr>
              <a:t>          按规定表格填入</a:t>
            </a:r>
            <a:endParaRPr lang="zh-CN" altLang="en-US" b="1" dirty="0">
              <a:solidFill>
                <a:srgbClr val="000099"/>
              </a:solidFill>
              <a:latin typeface="楷体_GB2312" pitchFamily="49" charset="-122"/>
              <a:ea typeface="楷体_GB2312" pitchFamily="49" charset="-122"/>
            </a:endParaRPr>
          </a:p>
          <a:p>
            <a:pPr marL="342900" indent="-342900">
              <a:lnSpc>
                <a:spcPct val="120000"/>
              </a:lnSpc>
              <a:spcBef>
                <a:spcPct val="20000"/>
              </a:spcBef>
            </a:pPr>
            <a:r>
              <a:rPr lang="zh-CN" altLang="en-US" b="1" dirty="0">
                <a:solidFill>
                  <a:srgbClr val="FF0000"/>
                </a:solidFill>
                <a:latin typeface="楷体_GB2312" pitchFamily="49" charset="-122"/>
                <a:ea typeface="楷体_GB2312" pitchFamily="49" charset="-122"/>
              </a:rPr>
              <a:t>资料准备</a:t>
            </a:r>
            <a:r>
              <a:rPr lang="zh-CN" altLang="en-US" b="1" dirty="0">
                <a:solidFill>
                  <a:srgbClr val="000099"/>
                </a:solidFill>
                <a:latin typeface="楷体_GB2312" pitchFamily="49" charset="-122"/>
                <a:ea typeface="楷体_GB2312" pitchFamily="49" charset="-122"/>
              </a:rPr>
              <a:t>：理化特性数据，危险性表，设备说明书</a:t>
            </a:r>
            <a:endParaRPr lang="zh-CN" altLang="en-US" b="1" dirty="0">
              <a:solidFill>
                <a:srgbClr val="000099"/>
              </a:solidFill>
              <a:latin typeface="楷体_GB2312" pitchFamily="49" charset="-122"/>
              <a:ea typeface="楷体_GB2312" pitchFamily="49" charset="-122"/>
            </a:endParaRPr>
          </a:p>
          <a:p>
            <a:pPr marL="342900" indent="-342900">
              <a:lnSpc>
                <a:spcPct val="120000"/>
              </a:lnSpc>
              <a:spcBef>
                <a:spcPct val="20000"/>
              </a:spcBef>
            </a:pPr>
            <a:r>
              <a:rPr lang="zh-CN" altLang="en-US" b="1" dirty="0">
                <a:solidFill>
                  <a:srgbClr val="FF0000"/>
                </a:solidFill>
                <a:latin typeface="楷体_GB2312" pitchFamily="49" charset="-122"/>
                <a:ea typeface="楷体_GB2312" pitchFamily="49" charset="-122"/>
              </a:rPr>
              <a:t>人力、时间</a:t>
            </a:r>
            <a:r>
              <a:rPr lang="zh-CN" altLang="en-US" b="1" dirty="0">
                <a:solidFill>
                  <a:srgbClr val="000099"/>
                </a:solidFill>
                <a:latin typeface="楷体_GB2312" pitchFamily="49" charset="-122"/>
                <a:ea typeface="楷体_GB2312" pitchFamily="49" charset="-122"/>
              </a:rPr>
              <a:t>： </a:t>
            </a:r>
            <a:r>
              <a:rPr lang="en-US" altLang="zh-CN" b="1" dirty="0">
                <a:solidFill>
                  <a:srgbClr val="000099"/>
                </a:solidFill>
                <a:latin typeface="楷体_GB2312" pitchFamily="49" charset="-122"/>
                <a:ea typeface="楷体_GB2312" pitchFamily="49" charset="-122"/>
              </a:rPr>
              <a:t>1</a:t>
            </a:r>
            <a:r>
              <a:rPr lang="zh-CN" altLang="en-US" b="1" dirty="0">
                <a:solidFill>
                  <a:srgbClr val="000099"/>
                </a:solidFill>
                <a:latin typeface="楷体_GB2312" pitchFamily="49" charset="-122"/>
                <a:ea typeface="楷体_GB2312" pitchFamily="49" charset="-122"/>
              </a:rPr>
              <a:t>－</a:t>
            </a:r>
            <a:r>
              <a:rPr lang="en-US" altLang="zh-CN" b="1" dirty="0">
                <a:solidFill>
                  <a:srgbClr val="000099"/>
                </a:solidFill>
                <a:latin typeface="楷体_GB2312" pitchFamily="49" charset="-122"/>
                <a:ea typeface="楷体_GB2312" pitchFamily="49" charset="-122"/>
              </a:rPr>
              <a:t>2</a:t>
            </a:r>
            <a:r>
              <a:rPr lang="zh-CN" altLang="en-US" b="1" dirty="0">
                <a:solidFill>
                  <a:srgbClr val="000099"/>
                </a:solidFill>
                <a:latin typeface="楷体_GB2312" pitchFamily="49" charset="-122"/>
                <a:ea typeface="楷体_GB2312" pitchFamily="49" charset="-122"/>
              </a:rPr>
              <a:t>个技术人员，时间需要依熟练程度而定</a:t>
            </a:r>
            <a:endParaRPr lang="zh-CN" altLang="en-US" b="1" dirty="0">
              <a:solidFill>
                <a:srgbClr val="000099"/>
              </a:solidFill>
              <a:latin typeface="楷体_GB2312" pitchFamily="49" charset="-122"/>
              <a:ea typeface="楷体_GB2312" pitchFamily="49" charset="-122"/>
            </a:endParaRPr>
          </a:p>
          <a:p>
            <a:pPr marL="342900" indent="-342900">
              <a:lnSpc>
                <a:spcPct val="120000"/>
              </a:lnSpc>
              <a:spcBef>
                <a:spcPct val="20000"/>
              </a:spcBef>
            </a:pPr>
            <a:r>
              <a:rPr lang="zh-CN" altLang="en-US" b="1" dirty="0">
                <a:solidFill>
                  <a:srgbClr val="FF0000"/>
                </a:solidFill>
                <a:latin typeface="楷体_GB2312" pitchFamily="49" charset="-122"/>
                <a:ea typeface="楷体_GB2312" pitchFamily="49" charset="-122"/>
              </a:rPr>
              <a:t>效果</a:t>
            </a:r>
            <a:r>
              <a:rPr lang="zh-CN" altLang="en-US" b="1" dirty="0">
                <a:solidFill>
                  <a:srgbClr val="000099"/>
                </a:solidFill>
                <a:latin typeface="楷体_GB2312" pitchFamily="49" charset="-122"/>
                <a:ea typeface="楷体_GB2312" pitchFamily="49" charset="-122"/>
              </a:rPr>
              <a:t>：得出供设计考虑的危险性一览表</a:t>
            </a:r>
            <a:endParaRPr lang="zh-CN" altLang="en-US" b="1" dirty="0">
              <a:solidFill>
                <a:srgbClr val="000099"/>
              </a:solidFill>
              <a:latin typeface="楷体_GB2312" pitchFamily="49" charset="-122"/>
              <a:ea typeface="楷体_GB2312" pitchFamily="49" charset="-122"/>
            </a:endParaRPr>
          </a:p>
        </p:txBody>
      </p:sp>
      <p:sp>
        <p:nvSpPr>
          <p:cNvPr id="31747" name="Text Box 4"/>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Tree>
  </p:cSld>
  <p:clrMapOvr>
    <a:masterClrMapping/>
  </p:clrMapOvr>
  <p:transition>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Text Box 2"/>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77827" name="Text Box 3"/>
          <p:cNvSpPr txBox="1">
            <a:spLocks noChangeArrowheads="1"/>
          </p:cNvSpPr>
          <p:nvPr/>
        </p:nvSpPr>
        <p:spPr bwMode="auto">
          <a:xfrm>
            <a:off x="1331913" y="1343025"/>
            <a:ext cx="6500813" cy="3165475"/>
          </a:xfrm>
          <a:prstGeom prst="rect">
            <a:avLst/>
          </a:prstGeom>
          <a:noFill/>
          <a:ln w="9525">
            <a:noFill/>
            <a:miter lim="800000"/>
          </a:ln>
          <a:effectLst/>
        </p:spPr>
        <p:txBody>
          <a:bodyPr>
            <a:spAutoFit/>
          </a:bodyPr>
          <a:lstStyle/>
          <a:p>
            <a:pPr marR="0" algn="ctr" defTabSz="914400">
              <a:lnSpc>
                <a:spcPct val="110000"/>
              </a:lnSpc>
              <a:spcBef>
                <a:spcPct val="50000"/>
              </a:spcBef>
              <a:buClrTx/>
              <a:buSzTx/>
              <a:buFontTx/>
              <a:buNone/>
              <a:defRPr/>
            </a:pPr>
            <a:r>
              <a:rPr kumimoji="1" lang="zh-CN" altLang="en-US" sz="4000" b="1" kern="1200" cap="none" spc="0" normalizeH="0" baseline="0" noProof="0">
                <a:solidFill>
                  <a:srgbClr val="0000CC"/>
                </a:solidFill>
                <a:effectLst>
                  <a:outerShdw blurRad="38100" dist="38100" dir="2700000" algn="tl">
                    <a:srgbClr val="C0C0C0"/>
                  </a:outerShdw>
                </a:effectLst>
                <a:latin typeface="楷体_GB2312" pitchFamily="49" charset="-122"/>
                <a:ea typeface="楷体_GB2312" pitchFamily="49" charset="-122"/>
                <a:cs typeface="+mn-cs"/>
              </a:rPr>
              <a:t>第一部分</a:t>
            </a:r>
            <a:r>
              <a:rPr kumimoji="1" lang="zh-CN" altLang="en-US" sz="9600" b="1" kern="1200" cap="none" spc="0" normalizeH="0" baseline="0" noProof="0">
                <a:solidFill>
                  <a:srgbClr val="0000CC"/>
                </a:solidFill>
                <a:latin typeface="黑体" panose="02010609060101010101" pitchFamily="49" charset="-122"/>
                <a:ea typeface="黑体" panose="02010609060101010101" pitchFamily="49" charset="-122"/>
                <a:cs typeface="+mn-cs"/>
              </a:rPr>
              <a:t> </a:t>
            </a:r>
            <a:endParaRPr kumimoji="1" lang="zh-CN" altLang="en-US" sz="7200" b="1" kern="1200" cap="none" spc="0" normalizeH="0" baseline="0" noProof="0">
              <a:solidFill>
                <a:srgbClr val="0000CC"/>
              </a:solidFill>
              <a:latin typeface="黑体" panose="02010609060101010101" pitchFamily="49" charset="-122"/>
              <a:ea typeface="黑体" panose="02010609060101010101" pitchFamily="49" charset="-122"/>
              <a:cs typeface="+mn-cs"/>
            </a:endParaRPr>
          </a:p>
          <a:p>
            <a:pPr marR="0" algn="ctr" defTabSz="914400">
              <a:lnSpc>
                <a:spcPct val="110000"/>
              </a:lnSpc>
              <a:spcBef>
                <a:spcPct val="50000"/>
              </a:spcBef>
              <a:buClrTx/>
              <a:buSzTx/>
              <a:buFontTx/>
              <a:buNone/>
              <a:defRPr/>
            </a:pPr>
            <a:r>
              <a:rPr kumimoji="1" lang="zh-CN" altLang="en-US" sz="6000" b="1" kern="1200" cap="none" spc="0" normalizeH="0" baseline="0" noProof="0">
                <a:solidFill>
                  <a:srgbClr val="0000CC"/>
                </a:solidFill>
                <a:latin typeface="黑体" panose="02010609060101010101" pitchFamily="49" charset="-122"/>
                <a:ea typeface="黑体" panose="02010609060101010101" pitchFamily="49" charset="-122"/>
                <a:cs typeface="+mn-cs"/>
              </a:rPr>
              <a:t>安全评价方法概述 </a:t>
            </a:r>
            <a:endParaRPr kumimoji="1" lang="zh-CN" altLang="en-US" sz="6000" b="1" kern="1200" cap="none" spc="0" normalizeH="0" baseline="0" noProof="0">
              <a:solidFill>
                <a:srgbClr val="0000CC"/>
              </a:solidFill>
              <a:latin typeface="黑体" panose="02010609060101010101" pitchFamily="49" charset="-122"/>
              <a:ea typeface="黑体" panose="02010609060101010101" pitchFamily="49" charset="-122"/>
              <a:cs typeface="+mn-cs"/>
            </a:endParaRPr>
          </a:p>
        </p:txBody>
      </p:sp>
    </p:spTree>
  </p:cSld>
  <p:clrMapOvr>
    <a:masterClrMapping/>
  </p:clrMapOvr>
  <p:transition>
    <p:pull/>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9330" name="Rectangle 2"/>
          <p:cNvSpPr>
            <a:spLocks noGrp="1" noChangeArrowheads="1"/>
          </p:cNvSpPr>
          <p:nvPr>
            <p:ph type="title"/>
          </p:nvPr>
        </p:nvSpPr>
        <p:spPr bwMode="auto">
          <a:xfrm>
            <a:off x="685800" y="762000"/>
            <a:ext cx="7772400" cy="1143000"/>
          </a:xfrm>
          <a:ln>
            <a:no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r>
              <a:rPr kumimoji="1" lang="en-US" altLang="zh-CN"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3</a:t>
            </a:r>
            <a:r>
              <a:rPr kumimoji="1" lang="zh-CN" altLang="en-US"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、故障类型及影响分析 </a:t>
            </a:r>
            <a:r>
              <a:rPr kumimoji="1" lang="en-US" altLang="zh-CN"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FMEA</a:t>
            </a:r>
            <a:br>
              <a:rPr kumimoji="1" lang="en-US" altLang="zh-CN"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br>
            <a:r>
              <a:rPr kumimoji="1" lang="zh-CN" altLang="en-US"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a:t>
            </a:r>
            <a:r>
              <a:rPr kumimoji="1" lang="en-US" altLang="zh-CN"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Failure Mode Effects Analysis</a:t>
            </a:r>
            <a:r>
              <a:rPr kumimoji="1" lang="zh-CN" altLang="en-US"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a:t>
            </a:r>
            <a:r>
              <a:rPr kumimoji="1" lang="zh-CN" altLang="en-US" sz="28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黑体" panose="02010609060101010101" pitchFamily="49" charset="-122"/>
                <a:cs typeface="+mj-cs"/>
              </a:rPr>
              <a:t>（</a:t>
            </a:r>
            <a:r>
              <a:rPr kumimoji="1" lang="en-US" altLang="zh-CN" sz="28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黑体" panose="02010609060101010101" pitchFamily="49" charset="-122"/>
                <a:cs typeface="+mj-cs"/>
              </a:rPr>
              <a:t>p.319</a:t>
            </a:r>
            <a:r>
              <a:rPr kumimoji="1" lang="zh-CN" altLang="en-US" sz="28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黑体" panose="02010609060101010101" pitchFamily="49" charset="-122"/>
                <a:cs typeface="+mj-cs"/>
              </a:rPr>
              <a:t>）</a:t>
            </a:r>
            <a:endParaRPr kumimoji="1" lang="zh-CN" altLang="en-US" sz="28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黑体" panose="02010609060101010101" pitchFamily="49" charset="-122"/>
              <a:cs typeface="+mj-cs"/>
            </a:endParaRPr>
          </a:p>
        </p:txBody>
      </p:sp>
      <p:sp>
        <p:nvSpPr>
          <p:cNvPr id="32770" name="Text Box 5"/>
          <p:cNvSpPr txBox="1"/>
          <p:nvPr/>
        </p:nvSpPr>
        <p:spPr>
          <a:xfrm>
            <a:off x="838200" y="1736725"/>
            <a:ext cx="7391400" cy="1739900"/>
          </a:xfrm>
          <a:prstGeom prst="rect">
            <a:avLst/>
          </a:prstGeom>
          <a:noFill/>
          <a:ln w="9525">
            <a:noFill/>
          </a:ln>
        </p:spPr>
        <p:txBody>
          <a:bodyPr anchor="t" anchorCtr="0">
            <a:spAutoFit/>
          </a:bodyPr>
          <a:p>
            <a:pPr>
              <a:lnSpc>
                <a:spcPct val="180000"/>
              </a:lnSpc>
            </a:pPr>
            <a:r>
              <a:rPr lang="en-US" altLang="zh-CN" sz="2000" b="1" dirty="0">
                <a:solidFill>
                  <a:schemeClr val="accent2"/>
                </a:solidFill>
                <a:latin typeface="楷体_GB2312" pitchFamily="49" charset="-122"/>
                <a:ea typeface="楷体_GB2312" pitchFamily="49" charset="-122"/>
              </a:rPr>
              <a:t>     </a:t>
            </a:r>
            <a:r>
              <a:rPr lang="zh-CN" altLang="en-US" sz="2000" b="1" dirty="0">
                <a:solidFill>
                  <a:schemeClr val="accent2"/>
                </a:solidFill>
                <a:latin typeface="楷体_GB2312" pitchFamily="49" charset="-122"/>
                <a:ea typeface="楷体_GB2312" pitchFamily="49" charset="-122"/>
              </a:rPr>
              <a:t>故障类型和影响分析是将工作系统分割为子系统、设备或元件，逐个分析各自可能发生的故障类型及其产生的影响，以便采取相应的防治措施，提高系统的安全性。</a:t>
            </a:r>
            <a:endParaRPr lang="zh-CN" altLang="en-US" sz="2000" b="1" dirty="0">
              <a:solidFill>
                <a:schemeClr val="accent2"/>
              </a:solidFill>
              <a:latin typeface="楷体_GB2312" pitchFamily="49" charset="-122"/>
              <a:ea typeface="楷体_GB2312" pitchFamily="49" charset="-122"/>
            </a:endParaRPr>
          </a:p>
        </p:txBody>
      </p:sp>
      <p:sp>
        <p:nvSpPr>
          <p:cNvPr id="32771" name="Text Box 6"/>
          <p:cNvSpPr txBox="1"/>
          <p:nvPr/>
        </p:nvSpPr>
        <p:spPr>
          <a:xfrm>
            <a:off x="914400" y="3717925"/>
            <a:ext cx="4495800" cy="420688"/>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b="1" dirty="0">
                <a:solidFill>
                  <a:srgbClr val="000099"/>
                </a:solidFill>
                <a:latin typeface="楷体_GB2312" pitchFamily="49" charset="-122"/>
                <a:ea typeface="楷体_GB2312" pitchFamily="49" charset="-122"/>
              </a:rPr>
              <a:t> </a:t>
            </a:r>
            <a:r>
              <a:rPr lang="zh-CN" altLang="en-US" b="1" dirty="0">
                <a:solidFill>
                  <a:srgbClr val="000099"/>
                </a:solidFill>
                <a:latin typeface="楷体_GB2312" pitchFamily="49" charset="-122"/>
                <a:ea typeface="楷体_GB2312" pitchFamily="49" charset="-122"/>
              </a:rPr>
              <a:t>目的：</a:t>
            </a:r>
            <a:endParaRPr lang="zh-CN" altLang="en-US" b="1" dirty="0">
              <a:solidFill>
                <a:srgbClr val="000099"/>
              </a:solidFill>
              <a:latin typeface="楷体_GB2312" pitchFamily="49" charset="-122"/>
              <a:ea typeface="楷体_GB2312" pitchFamily="49" charset="-122"/>
            </a:endParaRPr>
          </a:p>
        </p:txBody>
      </p:sp>
      <p:sp>
        <p:nvSpPr>
          <p:cNvPr id="32772" name="Text Box 7"/>
          <p:cNvSpPr txBox="1"/>
          <p:nvPr/>
        </p:nvSpPr>
        <p:spPr>
          <a:xfrm>
            <a:off x="900113" y="4076700"/>
            <a:ext cx="4737100" cy="2011363"/>
          </a:xfrm>
          <a:prstGeom prst="rect">
            <a:avLst/>
          </a:prstGeom>
          <a:noFill/>
          <a:ln w="9525">
            <a:noFill/>
          </a:ln>
        </p:spPr>
        <p:txBody>
          <a:bodyPr anchor="t" anchorCtr="0">
            <a:spAutoFit/>
          </a:bodyPr>
          <a:p>
            <a:pPr>
              <a:lnSpc>
                <a:spcPct val="150000"/>
              </a:lnSpc>
            </a:pPr>
            <a:r>
              <a:rPr lang="en-US" altLang="zh-CN" sz="2000" b="1" dirty="0">
                <a:solidFill>
                  <a:schemeClr val="accent2"/>
                </a:solidFill>
                <a:latin typeface="楷体_GB2312" pitchFamily="49" charset="-122"/>
                <a:ea typeface="楷体_GB2312" pitchFamily="49" charset="-122"/>
              </a:rPr>
              <a:t>    </a:t>
            </a:r>
            <a:r>
              <a:rPr lang="zh-CN" altLang="en-US" sz="2000" b="1" dirty="0">
                <a:solidFill>
                  <a:schemeClr val="accent2"/>
                </a:solidFill>
                <a:latin typeface="楷体_GB2312" pitchFamily="49" charset="-122"/>
                <a:ea typeface="楷体_GB2312" pitchFamily="49" charset="-122"/>
              </a:rPr>
              <a:t>辨识单一设备和系统的故障模式及每种故障模式对系统或装置造成的影响。评价人员通常提出增加设备可靠性的建议，进而提出工艺安全对策。</a:t>
            </a:r>
            <a:r>
              <a:rPr lang="zh-CN" altLang="en-US" dirty="0">
                <a:latin typeface="Times New Roman" panose="02020603050405020304" pitchFamily="18" charset="0"/>
                <a:ea typeface="楷体_GB2312" pitchFamily="49" charset="-122"/>
              </a:rPr>
              <a:t> </a:t>
            </a:r>
            <a:endParaRPr lang="zh-CN" altLang="en-US" dirty="0">
              <a:latin typeface="Times New Roman" panose="02020603050405020304" pitchFamily="18" charset="0"/>
              <a:ea typeface="楷体_GB2312" pitchFamily="49" charset="-122"/>
            </a:endParaRPr>
          </a:p>
        </p:txBody>
      </p:sp>
      <p:graphicFrame>
        <p:nvGraphicFramePr>
          <p:cNvPr id="32773" name="Object 2"/>
          <p:cNvGraphicFramePr>
            <a:graphicFrameLocks noChangeAspect="1"/>
          </p:cNvGraphicFramePr>
          <p:nvPr/>
        </p:nvGraphicFramePr>
        <p:xfrm>
          <a:off x="6011863" y="3600450"/>
          <a:ext cx="2403475" cy="2349500"/>
        </p:xfrm>
        <a:graphic>
          <a:graphicData uri="http://schemas.openxmlformats.org/presentationml/2006/ole">
            <mc:AlternateContent xmlns:mc="http://schemas.openxmlformats.org/markup-compatibility/2006">
              <mc:Choice xmlns:v="urn:schemas-microsoft-com:vml" Requires="v">
                <p:oleObj spid="_x0000_s3085" name="" r:id="rId1" imgW="3545840" imgH="3467735" progId="MS_ClipArt_Gallery.5">
                  <p:embed/>
                </p:oleObj>
              </mc:Choice>
              <mc:Fallback>
                <p:oleObj name="" r:id="rId1" imgW="3545840" imgH="3467735" progId="MS_ClipArt_Gallery.5">
                  <p:embed/>
                  <p:pic>
                    <p:nvPicPr>
                      <p:cNvPr id="0" name="图片 3084"/>
                      <p:cNvPicPr/>
                      <p:nvPr/>
                    </p:nvPicPr>
                    <p:blipFill>
                      <a:blip r:embed="rId2"/>
                      <a:stretch>
                        <a:fillRect/>
                      </a:stretch>
                    </p:blipFill>
                    <p:spPr>
                      <a:xfrm>
                        <a:off x="6011863" y="3600450"/>
                        <a:ext cx="2403475" cy="2349500"/>
                      </a:xfrm>
                      <a:prstGeom prst="rect">
                        <a:avLst/>
                      </a:prstGeom>
                      <a:noFill/>
                      <a:ln w="38100">
                        <a:noFill/>
                        <a:miter/>
                      </a:ln>
                    </p:spPr>
                  </p:pic>
                </p:oleObj>
              </mc:Fallback>
            </mc:AlternateContent>
          </a:graphicData>
        </a:graphic>
      </p:graphicFrame>
      <p:sp>
        <p:nvSpPr>
          <p:cNvPr id="32774" name="Text Box 9"/>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Tree>
  </p:cSld>
  <p:clrMapOvr>
    <a:masterClrMapping/>
  </p:clrMapOvr>
  <p:transition>
    <p:pull/>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3" name="Line 2"/>
          <p:cNvSpPr/>
          <p:nvPr/>
        </p:nvSpPr>
        <p:spPr>
          <a:xfrm>
            <a:off x="304800" y="533400"/>
            <a:ext cx="0" cy="5791200"/>
          </a:xfrm>
          <a:prstGeom prst="line">
            <a:avLst/>
          </a:prstGeom>
          <a:ln w="28575" cap="flat" cmpd="sng">
            <a:solidFill>
              <a:schemeClr val="tx1"/>
            </a:solidFill>
            <a:prstDash val="solid"/>
            <a:round/>
            <a:headEnd type="none" w="med" len="med"/>
            <a:tailEnd type="none" w="med" len="med"/>
          </a:ln>
        </p:spPr>
      </p:sp>
      <p:sp>
        <p:nvSpPr>
          <p:cNvPr id="33794" name="Line 3"/>
          <p:cNvSpPr/>
          <p:nvPr/>
        </p:nvSpPr>
        <p:spPr>
          <a:xfrm>
            <a:off x="8915400" y="533400"/>
            <a:ext cx="0" cy="5791200"/>
          </a:xfrm>
          <a:prstGeom prst="line">
            <a:avLst/>
          </a:prstGeom>
          <a:ln w="28575" cap="flat" cmpd="sng">
            <a:solidFill>
              <a:schemeClr val="tx1"/>
            </a:solidFill>
            <a:prstDash val="solid"/>
            <a:round/>
            <a:headEnd type="none" w="med" len="med"/>
            <a:tailEnd type="none" w="med" len="med"/>
          </a:ln>
        </p:spPr>
      </p:sp>
      <p:sp>
        <p:nvSpPr>
          <p:cNvPr id="33795" name="Line 4"/>
          <p:cNvSpPr/>
          <p:nvPr/>
        </p:nvSpPr>
        <p:spPr>
          <a:xfrm>
            <a:off x="304800" y="6324600"/>
            <a:ext cx="2438400" cy="0"/>
          </a:xfrm>
          <a:prstGeom prst="line">
            <a:avLst/>
          </a:prstGeom>
          <a:ln w="28575" cap="flat" cmpd="sng">
            <a:solidFill>
              <a:schemeClr val="tx1"/>
            </a:solidFill>
            <a:prstDash val="solid"/>
            <a:round/>
            <a:headEnd type="none" w="med" len="med"/>
            <a:tailEnd type="none" w="med" len="med"/>
          </a:ln>
        </p:spPr>
      </p:sp>
      <p:sp>
        <p:nvSpPr>
          <p:cNvPr id="33796" name="Line 5"/>
          <p:cNvSpPr/>
          <p:nvPr/>
        </p:nvSpPr>
        <p:spPr>
          <a:xfrm>
            <a:off x="6172200" y="6324600"/>
            <a:ext cx="2743200" cy="0"/>
          </a:xfrm>
          <a:prstGeom prst="line">
            <a:avLst/>
          </a:prstGeom>
          <a:ln w="28575" cap="flat" cmpd="sng">
            <a:solidFill>
              <a:schemeClr val="tx1"/>
            </a:solidFill>
            <a:prstDash val="solid"/>
            <a:round/>
            <a:headEnd type="none" w="med" len="med"/>
            <a:tailEnd type="none" w="med" len="med"/>
          </a:ln>
        </p:spPr>
      </p:sp>
      <p:sp>
        <p:nvSpPr>
          <p:cNvPr id="33797" name="Line 6"/>
          <p:cNvSpPr/>
          <p:nvPr/>
        </p:nvSpPr>
        <p:spPr>
          <a:xfrm>
            <a:off x="304800" y="533400"/>
            <a:ext cx="6934200" cy="0"/>
          </a:xfrm>
          <a:prstGeom prst="line">
            <a:avLst/>
          </a:prstGeom>
          <a:ln w="28575" cap="flat" cmpd="sng">
            <a:solidFill>
              <a:schemeClr val="tx1"/>
            </a:solidFill>
            <a:prstDash val="solid"/>
            <a:round/>
            <a:headEnd type="none" w="med" len="med"/>
            <a:tailEnd type="none" w="med" len="med"/>
          </a:ln>
        </p:spPr>
      </p:sp>
      <p:sp>
        <p:nvSpPr>
          <p:cNvPr id="33798" name="Line 7"/>
          <p:cNvSpPr/>
          <p:nvPr/>
        </p:nvSpPr>
        <p:spPr>
          <a:xfrm>
            <a:off x="8382000" y="533400"/>
            <a:ext cx="533400" cy="0"/>
          </a:xfrm>
          <a:prstGeom prst="line">
            <a:avLst/>
          </a:prstGeom>
          <a:ln w="28575" cap="flat" cmpd="sng">
            <a:solidFill>
              <a:schemeClr val="tx1"/>
            </a:solidFill>
            <a:prstDash val="solid"/>
            <a:round/>
            <a:headEnd type="none" w="med" len="med"/>
            <a:tailEnd type="none" w="med" len="med"/>
          </a:ln>
        </p:spPr>
      </p:sp>
      <p:sp>
        <p:nvSpPr>
          <p:cNvPr id="33799"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33800" name="Text Box 9"/>
          <p:cNvSpPr txBox="1"/>
          <p:nvPr/>
        </p:nvSpPr>
        <p:spPr>
          <a:xfrm>
            <a:off x="684213" y="836613"/>
            <a:ext cx="7696200" cy="420687"/>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b="1" dirty="0">
                <a:solidFill>
                  <a:srgbClr val="000099"/>
                </a:solidFill>
                <a:latin typeface="楷体_GB2312" pitchFamily="49" charset="-122"/>
                <a:ea typeface="楷体_GB2312" pitchFamily="49" charset="-122"/>
              </a:rPr>
              <a:t> </a:t>
            </a:r>
            <a:r>
              <a:rPr lang="zh-CN" altLang="en-US" b="1" dirty="0">
                <a:solidFill>
                  <a:srgbClr val="000099"/>
                </a:solidFill>
                <a:latin typeface="楷体_GB2312" pitchFamily="49" charset="-122"/>
                <a:ea typeface="楷体_GB2312" pitchFamily="49" charset="-122"/>
              </a:rPr>
              <a:t>几个基本概念</a:t>
            </a:r>
            <a:r>
              <a:rPr lang="zh-CN" altLang="en-US" sz="2000" b="1" dirty="0">
                <a:solidFill>
                  <a:srgbClr val="000099"/>
                </a:solidFill>
                <a:latin typeface="楷体_GB2312" pitchFamily="49" charset="-122"/>
                <a:ea typeface="楷体_GB2312" pitchFamily="49" charset="-122"/>
              </a:rPr>
              <a:t>  </a:t>
            </a:r>
            <a:endParaRPr lang="zh-CN" altLang="en-US" b="1" dirty="0">
              <a:solidFill>
                <a:srgbClr val="000099"/>
              </a:solidFill>
              <a:latin typeface="楷体_GB2312" pitchFamily="49" charset="-122"/>
              <a:ea typeface="楷体_GB2312" pitchFamily="49" charset="-122"/>
            </a:endParaRPr>
          </a:p>
        </p:txBody>
      </p:sp>
      <p:sp>
        <p:nvSpPr>
          <p:cNvPr id="33801" name="Text Box 10"/>
          <p:cNvSpPr txBox="1"/>
          <p:nvPr/>
        </p:nvSpPr>
        <p:spPr>
          <a:xfrm>
            <a:off x="688975" y="1196975"/>
            <a:ext cx="7986713" cy="4935538"/>
          </a:xfrm>
          <a:prstGeom prst="rect">
            <a:avLst/>
          </a:prstGeom>
          <a:noFill/>
          <a:ln w="9525">
            <a:noFill/>
          </a:ln>
        </p:spPr>
        <p:txBody>
          <a:bodyPr anchor="t" anchorCtr="0">
            <a:spAutoFit/>
          </a:bodyPr>
          <a:p>
            <a:pPr>
              <a:lnSpc>
                <a:spcPct val="150000"/>
              </a:lnSpc>
              <a:buChar char="•"/>
            </a:pPr>
            <a:r>
              <a:rPr lang="en-US" altLang="zh-CN" b="1" dirty="0">
                <a:solidFill>
                  <a:srgbClr val="FF0000"/>
                </a:solidFill>
                <a:latin typeface="楷体_GB2312" pitchFamily="49" charset="-122"/>
                <a:ea typeface="楷体_GB2312" pitchFamily="49" charset="-122"/>
              </a:rPr>
              <a:t> </a:t>
            </a:r>
            <a:r>
              <a:rPr lang="zh-CN" altLang="en-US" b="1" dirty="0">
                <a:solidFill>
                  <a:srgbClr val="FF0000"/>
                </a:solidFill>
                <a:latin typeface="楷体_GB2312" pitchFamily="49" charset="-122"/>
                <a:ea typeface="楷体_GB2312" pitchFamily="49" charset="-122"/>
              </a:rPr>
              <a:t>故障</a:t>
            </a:r>
            <a:endParaRPr lang="zh-CN" altLang="en-US" b="1" dirty="0">
              <a:solidFill>
                <a:srgbClr val="FF0000"/>
              </a:solidFill>
              <a:latin typeface="楷体_GB2312" pitchFamily="49" charset="-122"/>
              <a:ea typeface="楷体_GB2312" pitchFamily="49" charset="-122"/>
            </a:endParaRPr>
          </a:p>
          <a:p>
            <a:pPr>
              <a:lnSpc>
                <a:spcPct val="150000"/>
              </a:lnSpc>
            </a:pPr>
            <a:r>
              <a:rPr lang="zh-CN" altLang="en-US" sz="2000" b="1" dirty="0">
                <a:solidFill>
                  <a:schemeClr val="accent2"/>
                </a:solidFill>
                <a:latin typeface="楷体_GB2312" pitchFamily="49" charset="-122"/>
                <a:ea typeface="楷体_GB2312" pitchFamily="49" charset="-122"/>
              </a:rPr>
              <a:t>  元件、子系统、系统在运行时，达不到设计规定的要求，因而完不成规定的任务或完成的不好。</a:t>
            </a:r>
            <a:endParaRPr lang="zh-CN" altLang="en-US" sz="2000" b="1" dirty="0">
              <a:solidFill>
                <a:schemeClr val="accent2"/>
              </a:solidFill>
              <a:latin typeface="楷体_GB2312" pitchFamily="49" charset="-122"/>
              <a:ea typeface="楷体_GB2312" pitchFamily="49" charset="-122"/>
            </a:endParaRPr>
          </a:p>
          <a:p>
            <a:pPr>
              <a:lnSpc>
                <a:spcPct val="150000"/>
              </a:lnSpc>
              <a:buChar char="•"/>
            </a:pPr>
            <a:r>
              <a:rPr lang="zh-CN" altLang="en-US" b="1" dirty="0">
                <a:solidFill>
                  <a:srgbClr val="FF0000"/>
                </a:solidFill>
                <a:latin typeface="楷体_GB2312" pitchFamily="49" charset="-122"/>
                <a:ea typeface="楷体_GB2312" pitchFamily="49" charset="-122"/>
              </a:rPr>
              <a:t> 故障类型</a:t>
            </a:r>
            <a:endParaRPr lang="zh-CN" altLang="en-US" b="1" dirty="0">
              <a:solidFill>
                <a:srgbClr val="FF0000"/>
              </a:solidFill>
              <a:latin typeface="楷体_GB2312" pitchFamily="49" charset="-122"/>
              <a:ea typeface="楷体_GB2312" pitchFamily="49" charset="-122"/>
            </a:endParaRPr>
          </a:p>
          <a:p>
            <a:pPr>
              <a:lnSpc>
                <a:spcPct val="150000"/>
              </a:lnSpc>
            </a:pPr>
            <a:r>
              <a:rPr lang="zh-CN" altLang="en-US" sz="2000" b="1" dirty="0">
                <a:solidFill>
                  <a:schemeClr val="accent2"/>
                </a:solidFill>
                <a:latin typeface="楷体_GB2312" pitchFamily="49" charset="-122"/>
                <a:ea typeface="楷体_GB2312" pitchFamily="49" charset="-122"/>
              </a:rPr>
              <a:t>  系统、子系统或元件发生的每一种故障的形式称为故障类型。例如：一个阀门故障可以有四种故障类型：内漏、外漏、打不开、关不严。</a:t>
            </a:r>
            <a:endParaRPr lang="zh-CN" altLang="en-US" sz="2000" b="1" dirty="0">
              <a:solidFill>
                <a:schemeClr val="accent2"/>
              </a:solidFill>
              <a:latin typeface="楷体_GB2312" pitchFamily="49" charset="-122"/>
              <a:ea typeface="楷体_GB2312" pitchFamily="49" charset="-122"/>
            </a:endParaRPr>
          </a:p>
          <a:p>
            <a:pPr>
              <a:lnSpc>
                <a:spcPct val="150000"/>
              </a:lnSpc>
              <a:buChar char="•"/>
            </a:pPr>
            <a:r>
              <a:rPr lang="zh-CN" altLang="en-US" b="1" dirty="0">
                <a:solidFill>
                  <a:srgbClr val="FF0000"/>
                </a:solidFill>
                <a:latin typeface="楷体_GB2312" pitchFamily="49" charset="-122"/>
                <a:ea typeface="楷体_GB2312" pitchFamily="49" charset="-122"/>
              </a:rPr>
              <a:t> 故障等级</a:t>
            </a:r>
            <a:endParaRPr lang="zh-CN" altLang="en-US" b="1" dirty="0">
              <a:solidFill>
                <a:srgbClr val="FF0000"/>
              </a:solidFill>
              <a:latin typeface="楷体_GB2312" pitchFamily="49" charset="-122"/>
              <a:ea typeface="楷体_GB2312" pitchFamily="49" charset="-122"/>
            </a:endParaRPr>
          </a:p>
          <a:p>
            <a:pPr>
              <a:lnSpc>
                <a:spcPct val="150000"/>
              </a:lnSpc>
            </a:pPr>
            <a:r>
              <a:rPr lang="zh-CN" altLang="en-US" sz="2000" b="1" dirty="0">
                <a:solidFill>
                  <a:schemeClr val="accent2"/>
                </a:solidFill>
                <a:latin typeface="楷体_GB2312" pitchFamily="49" charset="-122"/>
                <a:ea typeface="楷体_GB2312" pitchFamily="49" charset="-122"/>
              </a:rPr>
              <a:t>  根据故障类型对系统或子系统影响的程度不同而划分的等级称为故障等级。</a:t>
            </a:r>
            <a:endParaRPr lang="zh-CN" altLang="en-US" sz="2000" b="1" dirty="0">
              <a:solidFill>
                <a:schemeClr val="accent2"/>
              </a:solidFill>
              <a:latin typeface="楷体_GB2312" pitchFamily="49" charset="-122"/>
              <a:ea typeface="楷体_GB2312" pitchFamily="49" charset="-122"/>
            </a:endParaRPr>
          </a:p>
        </p:txBody>
      </p:sp>
    </p:spTree>
  </p:cSld>
  <p:clrMapOvr>
    <a:masterClrMapping/>
  </p:clrMapOvr>
  <p:transition>
    <p:pull/>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7" name="Line 2"/>
          <p:cNvSpPr/>
          <p:nvPr/>
        </p:nvSpPr>
        <p:spPr>
          <a:xfrm>
            <a:off x="304800" y="533400"/>
            <a:ext cx="0" cy="5791200"/>
          </a:xfrm>
          <a:prstGeom prst="line">
            <a:avLst/>
          </a:prstGeom>
          <a:ln w="28575" cap="flat" cmpd="sng">
            <a:solidFill>
              <a:schemeClr val="tx1"/>
            </a:solidFill>
            <a:prstDash val="solid"/>
            <a:round/>
            <a:headEnd type="none" w="med" len="med"/>
            <a:tailEnd type="none" w="med" len="med"/>
          </a:ln>
        </p:spPr>
      </p:sp>
      <p:sp>
        <p:nvSpPr>
          <p:cNvPr id="34818" name="Line 3"/>
          <p:cNvSpPr/>
          <p:nvPr/>
        </p:nvSpPr>
        <p:spPr>
          <a:xfrm>
            <a:off x="8915400" y="533400"/>
            <a:ext cx="0" cy="5791200"/>
          </a:xfrm>
          <a:prstGeom prst="line">
            <a:avLst/>
          </a:prstGeom>
          <a:ln w="28575" cap="flat" cmpd="sng">
            <a:solidFill>
              <a:schemeClr val="tx1"/>
            </a:solidFill>
            <a:prstDash val="solid"/>
            <a:round/>
            <a:headEnd type="none" w="med" len="med"/>
            <a:tailEnd type="none" w="med" len="med"/>
          </a:ln>
        </p:spPr>
      </p:sp>
      <p:sp>
        <p:nvSpPr>
          <p:cNvPr id="34819" name="Line 4"/>
          <p:cNvSpPr/>
          <p:nvPr/>
        </p:nvSpPr>
        <p:spPr>
          <a:xfrm>
            <a:off x="304800" y="6324600"/>
            <a:ext cx="2438400" cy="0"/>
          </a:xfrm>
          <a:prstGeom prst="line">
            <a:avLst/>
          </a:prstGeom>
          <a:ln w="28575" cap="flat" cmpd="sng">
            <a:solidFill>
              <a:schemeClr val="tx1"/>
            </a:solidFill>
            <a:prstDash val="solid"/>
            <a:round/>
            <a:headEnd type="none" w="med" len="med"/>
            <a:tailEnd type="none" w="med" len="med"/>
          </a:ln>
        </p:spPr>
      </p:sp>
      <p:sp>
        <p:nvSpPr>
          <p:cNvPr id="34820" name="Line 5"/>
          <p:cNvSpPr/>
          <p:nvPr/>
        </p:nvSpPr>
        <p:spPr>
          <a:xfrm>
            <a:off x="6172200" y="6324600"/>
            <a:ext cx="2743200" cy="0"/>
          </a:xfrm>
          <a:prstGeom prst="line">
            <a:avLst/>
          </a:prstGeom>
          <a:ln w="28575" cap="flat" cmpd="sng">
            <a:solidFill>
              <a:schemeClr val="tx1"/>
            </a:solidFill>
            <a:prstDash val="solid"/>
            <a:round/>
            <a:headEnd type="none" w="med" len="med"/>
            <a:tailEnd type="none" w="med" len="med"/>
          </a:ln>
        </p:spPr>
      </p:sp>
      <p:sp>
        <p:nvSpPr>
          <p:cNvPr id="34821" name="Line 6"/>
          <p:cNvSpPr/>
          <p:nvPr/>
        </p:nvSpPr>
        <p:spPr>
          <a:xfrm>
            <a:off x="304800" y="533400"/>
            <a:ext cx="6934200" cy="0"/>
          </a:xfrm>
          <a:prstGeom prst="line">
            <a:avLst/>
          </a:prstGeom>
          <a:ln w="28575" cap="flat" cmpd="sng">
            <a:solidFill>
              <a:schemeClr val="tx1"/>
            </a:solidFill>
            <a:prstDash val="solid"/>
            <a:round/>
            <a:headEnd type="none" w="med" len="med"/>
            <a:tailEnd type="none" w="med" len="med"/>
          </a:ln>
        </p:spPr>
      </p:sp>
      <p:sp>
        <p:nvSpPr>
          <p:cNvPr id="34822" name="Line 7"/>
          <p:cNvSpPr/>
          <p:nvPr/>
        </p:nvSpPr>
        <p:spPr>
          <a:xfrm>
            <a:off x="8382000" y="533400"/>
            <a:ext cx="533400" cy="0"/>
          </a:xfrm>
          <a:prstGeom prst="line">
            <a:avLst/>
          </a:prstGeom>
          <a:ln w="28575" cap="flat" cmpd="sng">
            <a:solidFill>
              <a:schemeClr val="tx1"/>
            </a:solidFill>
            <a:prstDash val="solid"/>
            <a:round/>
            <a:headEnd type="none" w="med" len="med"/>
            <a:tailEnd type="none" w="med" len="med"/>
          </a:ln>
        </p:spPr>
      </p:sp>
      <p:sp>
        <p:nvSpPr>
          <p:cNvPr id="34823"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34824" name="Text Box 9"/>
          <p:cNvSpPr txBox="1"/>
          <p:nvPr/>
        </p:nvSpPr>
        <p:spPr>
          <a:xfrm>
            <a:off x="684213" y="1136650"/>
            <a:ext cx="7696200" cy="420688"/>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b="1" dirty="0">
                <a:solidFill>
                  <a:srgbClr val="000099"/>
                </a:solidFill>
                <a:latin typeface="楷体_GB2312" pitchFamily="49" charset="-122"/>
                <a:ea typeface="楷体_GB2312" pitchFamily="49" charset="-122"/>
              </a:rPr>
              <a:t> </a:t>
            </a:r>
            <a:r>
              <a:rPr lang="zh-CN" altLang="en-US" b="1" dirty="0">
                <a:solidFill>
                  <a:srgbClr val="000099"/>
                </a:solidFill>
                <a:latin typeface="楷体_GB2312" pitchFamily="49" charset="-122"/>
                <a:ea typeface="楷体_GB2312" pitchFamily="49" charset="-122"/>
              </a:rPr>
              <a:t>所需资料</a:t>
            </a:r>
            <a:endParaRPr lang="zh-CN" altLang="en-US" b="1" dirty="0">
              <a:solidFill>
                <a:srgbClr val="000099"/>
              </a:solidFill>
              <a:latin typeface="楷体_GB2312" pitchFamily="49" charset="-122"/>
              <a:ea typeface="楷体_GB2312" pitchFamily="49" charset="-122"/>
            </a:endParaRPr>
          </a:p>
        </p:txBody>
      </p:sp>
      <p:sp>
        <p:nvSpPr>
          <p:cNvPr id="34825" name="Text Box 10"/>
          <p:cNvSpPr txBox="1"/>
          <p:nvPr/>
        </p:nvSpPr>
        <p:spPr>
          <a:xfrm>
            <a:off x="1049338" y="1736725"/>
            <a:ext cx="6186487" cy="2771775"/>
          </a:xfrm>
          <a:prstGeom prst="rect">
            <a:avLst/>
          </a:prstGeom>
          <a:noFill/>
          <a:ln w="9525">
            <a:noFill/>
          </a:ln>
        </p:spPr>
        <p:txBody>
          <a:bodyPr anchor="t" anchorCtr="0">
            <a:spAutoFit/>
          </a:bodyPr>
          <a:p>
            <a:pPr>
              <a:lnSpc>
                <a:spcPct val="200000"/>
              </a:lnSpc>
              <a:buChar char="•"/>
            </a:pPr>
            <a:r>
              <a:rPr lang="en-US" altLang="zh-CN" sz="2200" b="1" dirty="0">
                <a:solidFill>
                  <a:schemeClr val="accent2"/>
                </a:solidFill>
                <a:latin typeface="Times New Roman" panose="02020603050405020304" pitchFamily="18" charset="0"/>
                <a:ea typeface="楷体_GB2312" pitchFamily="49" charset="-122"/>
              </a:rPr>
              <a:t> </a:t>
            </a:r>
            <a:r>
              <a:rPr lang="zh-CN" altLang="en-US" sz="2200" b="1" dirty="0">
                <a:solidFill>
                  <a:schemeClr val="accent2"/>
                </a:solidFill>
                <a:latin typeface="Times New Roman" panose="02020603050405020304" pitchFamily="18" charset="0"/>
                <a:ea typeface="楷体_GB2312" pitchFamily="49" charset="-122"/>
              </a:rPr>
              <a:t>系统或装置的</a:t>
            </a:r>
            <a:r>
              <a:rPr lang="en-US" altLang="zh-CN" sz="2200" b="1" dirty="0">
                <a:solidFill>
                  <a:schemeClr val="accent2"/>
                </a:solidFill>
                <a:latin typeface="Times New Roman" panose="02020603050405020304" pitchFamily="18" charset="0"/>
                <a:ea typeface="楷体_GB2312" pitchFamily="49" charset="-122"/>
              </a:rPr>
              <a:t>P&amp;IDS</a:t>
            </a:r>
            <a:r>
              <a:rPr lang="zh-CN" altLang="en-US" sz="2200" b="1" dirty="0">
                <a:solidFill>
                  <a:schemeClr val="accent2"/>
                </a:solidFill>
                <a:latin typeface="Times New Roman" panose="02020603050405020304" pitchFamily="18" charset="0"/>
                <a:ea typeface="楷体_GB2312" pitchFamily="49" charset="-122"/>
              </a:rPr>
              <a:t>；</a:t>
            </a:r>
            <a:endParaRPr lang="zh-CN" altLang="en-US" sz="2200" b="1" dirty="0">
              <a:solidFill>
                <a:schemeClr val="accent2"/>
              </a:solidFill>
              <a:latin typeface="Times New Roman" panose="02020603050405020304" pitchFamily="18" charset="0"/>
              <a:ea typeface="楷体_GB2312" pitchFamily="49" charset="-122"/>
            </a:endParaRPr>
          </a:p>
          <a:p>
            <a:pPr>
              <a:lnSpc>
                <a:spcPct val="200000"/>
              </a:lnSpc>
              <a:buChar char="•"/>
            </a:pPr>
            <a:r>
              <a:rPr lang="zh-CN" altLang="en-US" sz="2200" b="1" dirty="0">
                <a:solidFill>
                  <a:schemeClr val="accent2"/>
                </a:solidFill>
                <a:latin typeface="Times New Roman" panose="02020603050405020304" pitchFamily="18" charset="0"/>
                <a:ea typeface="楷体_GB2312" pitchFamily="49" charset="-122"/>
              </a:rPr>
              <a:t> 设备、配件一览表；</a:t>
            </a:r>
            <a:endParaRPr lang="zh-CN" altLang="en-US" sz="2200" b="1" dirty="0">
              <a:solidFill>
                <a:schemeClr val="accent2"/>
              </a:solidFill>
              <a:latin typeface="Times New Roman" panose="02020603050405020304" pitchFamily="18" charset="0"/>
              <a:ea typeface="楷体_GB2312" pitchFamily="49" charset="-122"/>
            </a:endParaRPr>
          </a:p>
          <a:p>
            <a:pPr>
              <a:lnSpc>
                <a:spcPct val="200000"/>
              </a:lnSpc>
              <a:buChar char="•"/>
            </a:pPr>
            <a:r>
              <a:rPr lang="zh-CN" altLang="en-US" sz="2200" b="1" dirty="0">
                <a:solidFill>
                  <a:schemeClr val="accent2"/>
                </a:solidFill>
                <a:latin typeface="Times New Roman" panose="02020603050405020304" pitchFamily="18" charset="0"/>
                <a:ea typeface="楷体_GB2312" pitchFamily="49" charset="-122"/>
              </a:rPr>
              <a:t> 设备功能和故障模式方面的知识；</a:t>
            </a:r>
            <a:endParaRPr lang="zh-CN" altLang="en-US" sz="2200" b="1" dirty="0">
              <a:solidFill>
                <a:schemeClr val="accent2"/>
              </a:solidFill>
              <a:latin typeface="Times New Roman" panose="02020603050405020304" pitchFamily="18" charset="0"/>
              <a:ea typeface="楷体_GB2312" pitchFamily="49" charset="-122"/>
            </a:endParaRPr>
          </a:p>
          <a:p>
            <a:pPr>
              <a:lnSpc>
                <a:spcPct val="200000"/>
              </a:lnSpc>
              <a:buChar char="•"/>
            </a:pPr>
            <a:r>
              <a:rPr lang="zh-CN" altLang="en-US" sz="2200" b="1" dirty="0">
                <a:solidFill>
                  <a:schemeClr val="accent2"/>
                </a:solidFill>
                <a:latin typeface="Times New Roman" panose="02020603050405020304" pitchFamily="18" charset="0"/>
                <a:ea typeface="楷体_GB2312" pitchFamily="49" charset="-122"/>
              </a:rPr>
              <a:t> 系统或装置功能及对设备故障处理方法知识。</a:t>
            </a:r>
            <a:endParaRPr lang="zh-CN" altLang="en-US" sz="2200" b="1" dirty="0">
              <a:solidFill>
                <a:schemeClr val="accent2"/>
              </a:solidFill>
              <a:latin typeface="Times New Roman" panose="02020603050405020304" pitchFamily="18" charset="0"/>
              <a:ea typeface="楷体_GB2312" pitchFamily="49" charset="-122"/>
            </a:endParaRPr>
          </a:p>
        </p:txBody>
      </p:sp>
      <p:pic>
        <p:nvPicPr>
          <p:cNvPr id="34826" name="Picture 11" descr="j0299125"/>
          <p:cNvPicPr>
            <a:picLocks noChangeAspect="1"/>
          </p:cNvPicPr>
          <p:nvPr/>
        </p:nvPicPr>
        <p:blipFill>
          <a:blip r:embed="rId1"/>
          <a:stretch>
            <a:fillRect/>
          </a:stretch>
        </p:blipFill>
        <p:spPr>
          <a:xfrm>
            <a:off x="7308850" y="4005263"/>
            <a:ext cx="1100138" cy="1804987"/>
          </a:xfrm>
          <a:prstGeom prst="rect">
            <a:avLst/>
          </a:prstGeom>
          <a:noFill/>
          <a:ln w="9525">
            <a:noFill/>
          </a:ln>
        </p:spPr>
      </p:pic>
    </p:spTree>
  </p:cSld>
  <p:clrMapOvr>
    <a:masterClrMapping/>
  </p:clrMapOvr>
  <p:transition>
    <p:pull/>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1" name="Line 2"/>
          <p:cNvSpPr/>
          <p:nvPr/>
        </p:nvSpPr>
        <p:spPr>
          <a:xfrm>
            <a:off x="304800" y="533400"/>
            <a:ext cx="0" cy="5791200"/>
          </a:xfrm>
          <a:prstGeom prst="line">
            <a:avLst/>
          </a:prstGeom>
          <a:ln w="28575" cap="flat" cmpd="sng">
            <a:solidFill>
              <a:schemeClr val="tx1"/>
            </a:solidFill>
            <a:prstDash val="solid"/>
            <a:round/>
            <a:headEnd type="none" w="med" len="med"/>
            <a:tailEnd type="none" w="med" len="med"/>
          </a:ln>
        </p:spPr>
      </p:sp>
      <p:sp>
        <p:nvSpPr>
          <p:cNvPr id="35842" name="Line 3"/>
          <p:cNvSpPr/>
          <p:nvPr/>
        </p:nvSpPr>
        <p:spPr>
          <a:xfrm>
            <a:off x="8915400" y="533400"/>
            <a:ext cx="0" cy="5791200"/>
          </a:xfrm>
          <a:prstGeom prst="line">
            <a:avLst/>
          </a:prstGeom>
          <a:ln w="28575" cap="flat" cmpd="sng">
            <a:solidFill>
              <a:schemeClr val="tx1"/>
            </a:solidFill>
            <a:prstDash val="solid"/>
            <a:round/>
            <a:headEnd type="none" w="med" len="med"/>
            <a:tailEnd type="none" w="med" len="med"/>
          </a:ln>
        </p:spPr>
      </p:sp>
      <p:sp>
        <p:nvSpPr>
          <p:cNvPr id="35843" name="Line 4"/>
          <p:cNvSpPr/>
          <p:nvPr/>
        </p:nvSpPr>
        <p:spPr>
          <a:xfrm>
            <a:off x="304800" y="6324600"/>
            <a:ext cx="2438400" cy="0"/>
          </a:xfrm>
          <a:prstGeom prst="line">
            <a:avLst/>
          </a:prstGeom>
          <a:ln w="28575" cap="flat" cmpd="sng">
            <a:solidFill>
              <a:schemeClr val="tx1"/>
            </a:solidFill>
            <a:prstDash val="solid"/>
            <a:round/>
            <a:headEnd type="none" w="med" len="med"/>
            <a:tailEnd type="none" w="med" len="med"/>
          </a:ln>
        </p:spPr>
      </p:sp>
      <p:sp>
        <p:nvSpPr>
          <p:cNvPr id="35844" name="Line 5"/>
          <p:cNvSpPr/>
          <p:nvPr/>
        </p:nvSpPr>
        <p:spPr>
          <a:xfrm>
            <a:off x="6172200" y="6324600"/>
            <a:ext cx="2743200" cy="0"/>
          </a:xfrm>
          <a:prstGeom prst="line">
            <a:avLst/>
          </a:prstGeom>
          <a:ln w="28575" cap="flat" cmpd="sng">
            <a:solidFill>
              <a:schemeClr val="tx1"/>
            </a:solidFill>
            <a:prstDash val="solid"/>
            <a:round/>
            <a:headEnd type="none" w="med" len="med"/>
            <a:tailEnd type="none" w="med" len="med"/>
          </a:ln>
        </p:spPr>
      </p:sp>
      <p:sp>
        <p:nvSpPr>
          <p:cNvPr id="35845" name="Line 6"/>
          <p:cNvSpPr/>
          <p:nvPr/>
        </p:nvSpPr>
        <p:spPr>
          <a:xfrm>
            <a:off x="304800" y="533400"/>
            <a:ext cx="6934200" cy="0"/>
          </a:xfrm>
          <a:prstGeom prst="line">
            <a:avLst/>
          </a:prstGeom>
          <a:ln w="28575" cap="flat" cmpd="sng">
            <a:solidFill>
              <a:schemeClr val="tx1"/>
            </a:solidFill>
            <a:prstDash val="solid"/>
            <a:round/>
            <a:headEnd type="none" w="med" len="med"/>
            <a:tailEnd type="none" w="med" len="med"/>
          </a:ln>
        </p:spPr>
      </p:sp>
      <p:sp>
        <p:nvSpPr>
          <p:cNvPr id="35846" name="Line 7"/>
          <p:cNvSpPr/>
          <p:nvPr/>
        </p:nvSpPr>
        <p:spPr>
          <a:xfrm>
            <a:off x="8382000" y="533400"/>
            <a:ext cx="533400" cy="0"/>
          </a:xfrm>
          <a:prstGeom prst="line">
            <a:avLst/>
          </a:prstGeom>
          <a:ln w="28575" cap="flat" cmpd="sng">
            <a:solidFill>
              <a:schemeClr val="tx1"/>
            </a:solidFill>
            <a:prstDash val="solid"/>
            <a:round/>
            <a:headEnd type="none" w="med" len="med"/>
            <a:tailEnd type="none" w="med" len="med"/>
          </a:ln>
        </p:spPr>
      </p:sp>
      <p:sp>
        <p:nvSpPr>
          <p:cNvPr id="35847"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35848" name="Text Box 9"/>
          <p:cNvSpPr txBox="1"/>
          <p:nvPr/>
        </p:nvSpPr>
        <p:spPr>
          <a:xfrm>
            <a:off x="684213" y="908050"/>
            <a:ext cx="7696200" cy="420688"/>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b="1" dirty="0">
                <a:solidFill>
                  <a:srgbClr val="000099"/>
                </a:solidFill>
                <a:latin typeface="楷体_GB2312" pitchFamily="49" charset="-122"/>
                <a:ea typeface="楷体_GB2312" pitchFamily="49" charset="-122"/>
              </a:rPr>
              <a:t> </a:t>
            </a:r>
            <a:r>
              <a:rPr lang="zh-CN" altLang="en-US" b="1" dirty="0">
                <a:solidFill>
                  <a:srgbClr val="000099"/>
                </a:solidFill>
                <a:latin typeface="楷体_GB2312" pitchFamily="49" charset="-122"/>
                <a:ea typeface="楷体_GB2312" pitchFamily="49" charset="-122"/>
              </a:rPr>
              <a:t>故障分类</a:t>
            </a:r>
            <a:endParaRPr lang="zh-CN" altLang="en-US" b="1" dirty="0">
              <a:solidFill>
                <a:srgbClr val="000099"/>
              </a:solidFill>
              <a:latin typeface="楷体_GB2312" pitchFamily="49" charset="-122"/>
              <a:ea typeface="楷体_GB2312" pitchFamily="49" charset="-122"/>
            </a:endParaRPr>
          </a:p>
        </p:txBody>
      </p:sp>
      <p:graphicFrame>
        <p:nvGraphicFramePr>
          <p:cNvPr id="190520" name="Group 56"/>
          <p:cNvGraphicFramePr>
            <a:graphicFrameLocks noGrp="1"/>
          </p:cNvGraphicFramePr>
          <p:nvPr/>
        </p:nvGraphicFramePr>
        <p:xfrm>
          <a:off x="755650" y="1484313"/>
          <a:ext cx="7705725" cy="4597400"/>
        </p:xfrm>
        <a:graphic>
          <a:graphicData uri="http://schemas.openxmlformats.org/drawingml/2006/table">
            <a:tbl>
              <a:tblPr/>
              <a:tblGrid>
                <a:gridCol w="2311400"/>
                <a:gridCol w="3128963"/>
                <a:gridCol w="2265362"/>
              </a:tblGrid>
              <a:tr h="360363">
                <a:tc gridSpan="2">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故障类型</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horzOverflow="overflow">
                    <a:lnL>
                      <a:noFill/>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元件发生故障的原因</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865563">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运行过程中的故障</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2.</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过早的启动</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3.</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规定的时间内不能启动</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4.</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规定的时间内不能停车</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5.</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运行能力降级、超量或受阻</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各类故障细分：</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构造方面的故障、物理性咬紧、振动、不能定位、不能打开、不能关闭</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2.</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打开时故障、关闭时故障</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3.</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内部泄漏、外部泄漏</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4.</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高于允许偏差、低于允许偏差</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5.</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反向动作、间歇动作、误动作、误指示</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6.</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流向偏向一侧、传动不良、停不下来</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7.</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不能启动、不能切换、过早启动、动作滞后</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8.</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输入量过大、输入量过小、输出力量过大、输出力量过小</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9.</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电路短路、电路开路</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10.</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漏电、其他</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设计上的缺陷；</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（由于设计上的技术上先天的不足，或者图纸不完善等）</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2.</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制造上的缺点</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（加工方法不当或组装方面的失误）</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3.</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质量管理上缺点</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（检验不够或失误以及管理不当）</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4.</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使用上的缺点</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（误操作或未设计条件操作）</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en-US" altLang="zh-CN"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5.</a:t>
                      </a: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维修方面的缺点</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楷体_GB2312" pitchFamily="49"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（维修操作失误或检修程序不当）</a:t>
                      </a:r>
                      <a:endParaRPr kumimoji="1" lang="zh-CN" altLang="en-US" sz="16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pull/>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5" name="Line 2"/>
          <p:cNvSpPr/>
          <p:nvPr/>
        </p:nvSpPr>
        <p:spPr>
          <a:xfrm>
            <a:off x="304800" y="533400"/>
            <a:ext cx="0" cy="5791200"/>
          </a:xfrm>
          <a:prstGeom prst="line">
            <a:avLst/>
          </a:prstGeom>
          <a:ln w="28575" cap="flat" cmpd="sng">
            <a:solidFill>
              <a:schemeClr val="tx1"/>
            </a:solidFill>
            <a:prstDash val="solid"/>
            <a:round/>
            <a:headEnd type="none" w="med" len="med"/>
            <a:tailEnd type="none" w="med" len="med"/>
          </a:ln>
        </p:spPr>
      </p:sp>
      <p:sp>
        <p:nvSpPr>
          <p:cNvPr id="36866" name="Line 3"/>
          <p:cNvSpPr/>
          <p:nvPr/>
        </p:nvSpPr>
        <p:spPr>
          <a:xfrm>
            <a:off x="8915400" y="533400"/>
            <a:ext cx="0" cy="5791200"/>
          </a:xfrm>
          <a:prstGeom prst="line">
            <a:avLst/>
          </a:prstGeom>
          <a:ln w="28575" cap="flat" cmpd="sng">
            <a:solidFill>
              <a:schemeClr val="tx1"/>
            </a:solidFill>
            <a:prstDash val="solid"/>
            <a:round/>
            <a:headEnd type="none" w="med" len="med"/>
            <a:tailEnd type="none" w="med" len="med"/>
          </a:ln>
        </p:spPr>
      </p:sp>
      <p:sp>
        <p:nvSpPr>
          <p:cNvPr id="36867" name="Line 4"/>
          <p:cNvSpPr/>
          <p:nvPr/>
        </p:nvSpPr>
        <p:spPr>
          <a:xfrm>
            <a:off x="304800" y="6324600"/>
            <a:ext cx="2438400" cy="0"/>
          </a:xfrm>
          <a:prstGeom prst="line">
            <a:avLst/>
          </a:prstGeom>
          <a:ln w="28575" cap="flat" cmpd="sng">
            <a:solidFill>
              <a:schemeClr val="tx1"/>
            </a:solidFill>
            <a:prstDash val="solid"/>
            <a:round/>
            <a:headEnd type="none" w="med" len="med"/>
            <a:tailEnd type="none" w="med" len="med"/>
          </a:ln>
        </p:spPr>
      </p:sp>
      <p:sp>
        <p:nvSpPr>
          <p:cNvPr id="36868" name="Line 5"/>
          <p:cNvSpPr/>
          <p:nvPr/>
        </p:nvSpPr>
        <p:spPr>
          <a:xfrm>
            <a:off x="6172200" y="6324600"/>
            <a:ext cx="2743200" cy="0"/>
          </a:xfrm>
          <a:prstGeom prst="line">
            <a:avLst/>
          </a:prstGeom>
          <a:ln w="28575" cap="flat" cmpd="sng">
            <a:solidFill>
              <a:schemeClr val="tx1"/>
            </a:solidFill>
            <a:prstDash val="solid"/>
            <a:round/>
            <a:headEnd type="none" w="med" len="med"/>
            <a:tailEnd type="none" w="med" len="med"/>
          </a:ln>
        </p:spPr>
      </p:sp>
      <p:sp>
        <p:nvSpPr>
          <p:cNvPr id="36869" name="Line 6"/>
          <p:cNvSpPr/>
          <p:nvPr/>
        </p:nvSpPr>
        <p:spPr>
          <a:xfrm>
            <a:off x="304800" y="533400"/>
            <a:ext cx="6934200" cy="0"/>
          </a:xfrm>
          <a:prstGeom prst="line">
            <a:avLst/>
          </a:prstGeom>
          <a:ln w="28575" cap="flat" cmpd="sng">
            <a:solidFill>
              <a:schemeClr val="tx1"/>
            </a:solidFill>
            <a:prstDash val="solid"/>
            <a:round/>
            <a:headEnd type="none" w="med" len="med"/>
            <a:tailEnd type="none" w="med" len="med"/>
          </a:ln>
        </p:spPr>
      </p:sp>
      <p:sp>
        <p:nvSpPr>
          <p:cNvPr id="36870" name="Line 7"/>
          <p:cNvSpPr/>
          <p:nvPr/>
        </p:nvSpPr>
        <p:spPr>
          <a:xfrm>
            <a:off x="8382000" y="533400"/>
            <a:ext cx="533400" cy="0"/>
          </a:xfrm>
          <a:prstGeom prst="line">
            <a:avLst/>
          </a:prstGeom>
          <a:ln w="28575" cap="flat" cmpd="sng">
            <a:solidFill>
              <a:schemeClr val="tx1"/>
            </a:solidFill>
            <a:prstDash val="solid"/>
            <a:round/>
            <a:headEnd type="none" w="med" len="med"/>
            <a:tailEnd type="none" w="med" len="med"/>
          </a:ln>
        </p:spPr>
      </p:sp>
      <p:sp>
        <p:nvSpPr>
          <p:cNvPr id="36871"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36872" name="Text Box 9"/>
          <p:cNvSpPr txBox="1"/>
          <p:nvPr/>
        </p:nvSpPr>
        <p:spPr>
          <a:xfrm>
            <a:off x="684213" y="908050"/>
            <a:ext cx="7696200" cy="420688"/>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b="1" dirty="0">
                <a:solidFill>
                  <a:srgbClr val="000099"/>
                </a:solidFill>
                <a:latin typeface="楷体_GB2312" pitchFamily="49" charset="-122"/>
                <a:ea typeface="楷体_GB2312" pitchFamily="49" charset="-122"/>
              </a:rPr>
              <a:t> </a:t>
            </a:r>
            <a:r>
              <a:rPr lang="zh-CN" altLang="en-US" b="1" dirty="0">
                <a:solidFill>
                  <a:srgbClr val="000099"/>
                </a:solidFill>
                <a:latin typeface="楷体_GB2312" pitchFamily="49" charset="-122"/>
                <a:ea typeface="楷体_GB2312" pitchFamily="49" charset="-122"/>
              </a:rPr>
              <a:t>分析步骤</a:t>
            </a:r>
            <a:endParaRPr lang="zh-CN" altLang="en-US" b="1" dirty="0">
              <a:solidFill>
                <a:srgbClr val="000099"/>
              </a:solidFill>
              <a:latin typeface="楷体_GB2312" pitchFamily="49" charset="-122"/>
              <a:ea typeface="楷体_GB2312" pitchFamily="49" charset="-122"/>
            </a:endParaRPr>
          </a:p>
        </p:txBody>
      </p:sp>
      <p:sp>
        <p:nvSpPr>
          <p:cNvPr id="36873" name="Text Box 25"/>
          <p:cNvSpPr txBox="1"/>
          <p:nvPr/>
        </p:nvSpPr>
        <p:spPr>
          <a:xfrm>
            <a:off x="900113" y="1844675"/>
            <a:ext cx="3095625" cy="485775"/>
          </a:xfrm>
          <a:prstGeom prst="rect">
            <a:avLst/>
          </a:prstGeom>
          <a:noFill/>
          <a:ln w="28575" cap="flat" cmpd="sng">
            <a:solidFill>
              <a:srgbClr val="FF0000"/>
            </a:solidFill>
            <a:prstDash val="solid"/>
            <a:miter/>
            <a:headEnd type="none" w="med" len="med"/>
            <a:tailEnd type="none" w="med" len="med"/>
          </a:ln>
        </p:spPr>
        <p:txBody>
          <a:bodyPr anchor="t" anchorCtr="0">
            <a:spAutoFit/>
          </a:bodyPr>
          <a:p>
            <a:pPr algn="ctr">
              <a:spcBef>
                <a:spcPct val="50000"/>
              </a:spcBef>
            </a:pPr>
            <a:r>
              <a:rPr lang="zh-CN" altLang="en-US" dirty="0">
                <a:solidFill>
                  <a:schemeClr val="accent2"/>
                </a:solidFill>
                <a:latin typeface="Times New Roman" panose="02020603050405020304" pitchFamily="18" charset="0"/>
                <a:ea typeface="华文中宋" panose="02010600040101010101" pitchFamily="2" charset="-122"/>
              </a:rPr>
              <a:t>明确系统本身的情况</a:t>
            </a:r>
            <a:endParaRPr lang="zh-CN" altLang="en-US" dirty="0">
              <a:solidFill>
                <a:schemeClr val="accent2"/>
              </a:solidFill>
              <a:latin typeface="Times New Roman" panose="02020603050405020304" pitchFamily="18" charset="0"/>
              <a:ea typeface="华文中宋" panose="02010600040101010101" pitchFamily="2" charset="-122"/>
            </a:endParaRPr>
          </a:p>
        </p:txBody>
      </p:sp>
      <p:sp>
        <p:nvSpPr>
          <p:cNvPr id="36874" name="Line 28"/>
          <p:cNvSpPr/>
          <p:nvPr/>
        </p:nvSpPr>
        <p:spPr>
          <a:xfrm>
            <a:off x="2462213" y="2330450"/>
            <a:ext cx="0" cy="719138"/>
          </a:xfrm>
          <a:prstGeom prst="line">
            <a:avLst/>
          </a:prstGeom>
          <a:ln w="28575" cap="flat" cmpd="sng">
            <a:solidFill>
              <a:schemeClr val="tx1"/>
            </a:solidFill>
            <a:prstDash val="solid"/>
            <a:round/>
            <a:headEnd type="none" w="med" len="med"/>
            <a:tailEnd type="triangle" w="med" len="lg"/>
          </a:ln>
        </p:spPr>
      </p:sp>
      <p:sp>
        <p:nvSpPr>
          <p:cNvPr id="36875" name="Line 29"/>
          <p:cNvSpPr/>
          <p:nvPr/>
        </p:nvSpPr>
        <p:spPr>
          <a:xfrm>
            <a:off x="2462213" y="3567113"/>
            <a:ext cx="0" cy="719137"/>
          </a:xfrm>
          <a:prstGeom prst="line">
            <a:avLst/>
          </a:prstGeom>
          <a:ln w="28575" cap="flat" cmpd="sng">
            <a:solidFill>
              <a:schemeClr val="tx1"/>
            </a:solidFill>
            <a:prstDash val="solid"/>
            <a:round/>
            <a:headEnd type="none" w="med" len="med"/>
            <a:tailEnd type="triangle" w="med" len="lg"/>
          </a:ln>
        </p:spPr>
      </p:sp>
      <p:sp>
        <p:nvSpPr>
          <p:cNvPr id="36876" name="Text Box 30"/>
          <p:cNvSpPr txBox="1"/>
          <p:nvPr/>
        </p:nvSpPr>
        <p:spPr>
          <a:xfrm>
            <a:off x="912813" y="3068638"/>
            <a:ext cx="3095625" cy="485775"/>
          </a:xfrm>
          <a:prstGeom prst="rect">
            <a:avLst/>
          </a:prstGeom>
          <a:noFill/>
          <a:ln w="28575" cap="flat" cmpd="sng">
            <a:solidFill>
              <a:srgbClr val="FF0000"/>
            </a:solidFill>
            <a:prstDash val="solid"/>
            <a:miter/>
            <a:headEnd type="none" w="med" len="med"/>
            <a:tailEnd type="none" w="med" len="med"/>
          </a:ln>
        </p:spPr>
        <p:txBody>
          <a:bodyPr anchor="t" anchorCtr="0">
            <a:spAutoFit/>
          </a:bodyPr>
          <a:p>
            <a:pPr algn="ctr">
              <a:spcBef>
                <a:spcPct val="50000"/>
              </a:spcBef>
            </a:pPr>
            <a:r>
              <a:rPr lang="zh-CN" altLang="en-US" dirty="0">
                <a:solidFill>
                  <a:schemeClr val="accent2"/>
                </a:solidFill>
                <a:latin typeface="Times New Roman" panose="02020603050405020304" pitchFamily="18" charset="0"/>
                <a:ea typeface="华文中宋" panose="02010600040101010101" pitchFamily="2" charset="-122"/>
              </a:rPr>
              <a:t>确定分析程度和水平</a:t>
            </a:r>
            <a:endParaRPr lang="zh-CN" altLang="en-US" dirty="0">
              <a:solidFill>
                <a:schemeClr val="accent2"/>
              </a:solidFill>
              <a:latin typeface="Times New Roman" panose="02020603050405020304" pitchFamily="18" charset="0"/>
              <a:ea typeface="华文中宋" panose="02010600040101010101" pitchFamily="2" charset="-122"/>
            </a:endParaRPr>
          </a:p>
        </p:txBody>
      </p:sp>
      <p:sp>
        <p:nvSpPr>
          <p:cNvPr id="36877" name="Text Box 31"/>
          <p:cNvSpPr txBox="1"/>
          <p:nvPr/>
        </p:nvSpPr>
        <p:spPr>
          <a:xfrm>
            <a:off x="903288" y="4292600"/>
            <a:ext cx="3095625" cy="850900"/>
          </a:xfrm>
          <a:prstGeom prst="rect">
            <a:avLst/>
          </a:prstGeom>
          <a:noFill/>
          <a:ln w="28575" cap="flat" cmpd="sng">
            <a:solidFill>
              <a:srgbClr val="FF0000"/>
            </a:solidFill>
            <a:prstDash val="solid"/>
            <a:miter/>
            <a:headEnd type="none" w="med" len="med"/>
            <a:tailEnd type="none" w="med" len="med"/>
          </a:ln>
        </p:spPr>
        <p:txBody>
          <a:bodyPr anchor="t" anchorCtr="0">
            <a:spAutoFit/>
          </a:bodyPr>
          <a:p>
            <a:pPr algn="ctr">
              <a:spcBef>
                <a:spcPct val="50000"/>
              </a:spcBef>
            </a:pPr>
            <a:r>
              <a:rPr lang="zh-CN" altLang="en-US" dirty="0">
                <a:solidFill>
                  <a:schemeClr val="accent2"/>
                </a:solidFill>
                <a:latin typeface="Times New Roman" panose="02020603050405020304" pitchFamily="18" charset="0"/>
                <a:ea typeface="华文中宋" panose="02010600040101010101" pitchFamily="2" charset="-122"/>
              </a:rPr>
              <a:t>绘制系统图和可靠性框图</a:t>
            </a:r>
            <a:endParaRPr lang="zh-CN" altLang="en-US" dirty="0">
              <a:solidFill>
                <a:schemeClr val="accent2"/>
              </a:solidFill>
              <a:latin typeface="Times New Roman" panose="02020603050405020304" pitchFamily="18" charset="0"/>
              <a:ea typeface="华文中宋" panose="02010600040101010101" pitchFamily="2" charset="-122"/>
            </a:endParaRPr>
          </a:p>
        </p:txBody>
      </p:sp>
      <p:sp>
        <p:nvSpPr>
          <p:cNvPr id="36878" name="Text Box 32"/>
          <p:cNvSpPr txBox="1"/>
          <p:nvPr/>
        </p:nvSpPr>
        <p:spPr>
          <a:xfrm>
            <a:off x="5076825" y="2593975"/>
            <a:ext cx="3095625" cy="1398588"/>
          </a:xfrm>
          <a:prstGeom prst="rect">
            <a:avLst/>
          </a:prstGeom>
          <a:noFill/>
          <a:ln w="28575" cap="flat" cmpd="sng">
            <a:solidFill>
              <a:srgbClr val="FF0000"/>
            </a:solidFill>
            <a:prstDash val="solid"/>
            <a:miter/>
            <a:headEnd type="none" w="med" len="med"/>
            <a:tailEnd type="none" w="med" len="med"/>
          </a:ln>
        </p:spPr>
        <p:txBody>
          <a:bodyPr anchor="t" anchorCtr="0">
            <a:spAutoFit/>
          </a:bodyPr>
          <a:p>
            <a:pPr algn="ctr">
              <a:spcBef>
                <a:spcPct val="50000"/>
              </a:spcBef>
            </a:pPr>
            <a:r>
              <a:rPr lang="zh-CN" altLang="en-US" dirty="0">
                <a:solidFill>
                  <a:schemeClr val="accent2"/>
                </a:solidFill>
                <a:latin typeface="Times New Roman" panose="02020603050405020304" pitchFamily="18" charset="0"/>
                <a:ea typeface="华文中宋" panose="02010600040101010101" pitchFamily="2" charset="-122"/>
              </a:rPr>
              <a:t>列出所有故障类型</a:t>
            </a:r>
            <a:endParaRPr lang="zh-CN" altLang="en-US" dirty="0">
              <a:solidFill>
                <a:schemeClr val="accent2"/>
              </a:solidFill>
              <a:latin typeface="Times New Roman" panose="02020603050405020304" pitchFamily="18" charset="0"/>
              <a:ea typeface="华文中宋" panose="02010600040101010101" pitchFamily="2" charset="-122"/>
            </a:endParaRPr>
          </a:p>
          <a:p>
            <a:pPr algn="ctr">
              <a:spcBef>
                <a:spcPct val="50000"/>
              </a:spcBef>
            </a:pPr>
            <a:r>
              <a:rPr lang="zh-CN" altLang="en-US" dirty="0">
                <a:solidFill>
                  <a:schemeClr val="accent2"/>
                </a:solidFill>
                <a:latin typeface="Times New Roman" panose="02020603050405020304" pitchFamily="18" charset="0"/>
                <a:ea typeface="华文中宋" panose="02010600040101010101" pitchFamily="2" charset="-122"/>
              </a:rPr>
              <a:t>并选出对系统有影响的故障类型</a:t>
            </a:r>
            <a:endParaRPr lang="zh-CN" altLang="en-US" dirty="0">
              <a:solidFill>
                <a:schemeClr val="accent2"/>
              </a:solidFill>
              <a:latin typeface="Times New Roman" panose="02020603050405020304" pitchFamily="18" charset="0"/>
              <a:ea typeface="华文中宋" panose="02010600040101010101" pitchFamily="2" charset="-122"/>
            </a:endParaRPr>
          </a:p>
        </p:txBody>
      </p:sp>
      <p:sp>
        <p:nvSpPr>
          <p:cNvPr id="36879" name="Text Box 33"/>
          <p:cNvSpPr txBox="1"/>
          <p:nvPr/>
        </p:nvSpPr>
        <p:spPr>
          <a:xfrm>
            <a:off x="5076825" y="4652963"/>
            <a:ext cx="3095625" cy="485775"/>
          </a:xfrm>
          <a:prstGeom prst="rect">
            <a:avLst/>
          </a:prstGeom>
          <a:noFill/>
          <a:ln w="28575" cap="flat" cmpd="sng">
            <a:solidFill>
              <a:srgbClr val="FF0000"/>
            </a:solidFill>
            <a:prstDash val="solid"/>
            <a:miter/>
            <a:headEnd type="none" w="med" len="med"/>
            <a:tailEnd type="none" w="med" len="med"/>
          </a:ln>
        </p:spPr>
        <p:txBody>
          <a:bodyPr anchor="t" anchorCtr="0">
            <a:spAutoFit/>
          </a:bodyPr>
          <a:p>
            <a:pPr algn="ctr">
              <a:spcBef>
                <a:spcPct val="50000"/>
              </a:spcBef>
            </a:pPr>
            <a:r>
              <a:rPr lang="zh-CN" altLang="en-US" dirty="0">
                <a:solidFill>
                  <a:schemeClr val="accent2"/>
                </a:solidFill>
                <a:latin typeface="Times New Roman" panose="02020603050405020304" pitchFamily="18" charset="0"/>
                <a:ea typeface="华文中宋" panose="02010600040101010101" pitchFamily="2" charset="-122"/>
              </a:rPr>
              <a:t>列出造成故障的原因</a:t>
            </a:r>
            <a:endParaRPr lang="zh-CN" altLang="en-US" dirty="0">
              <a:solidFill>
                <a:schemeClr val="accent2"/>
              </a:solidFill>
              <a:latin typeface="Times New Roman" panose="02020603050405020304" pitchFamily="18" charset="0"/>
              <a:ea typeface="华文中宋" panose="02010600040101010101" pitchFamily="2" charset="-122"/>
            </a:endParaRPr>
          </a:p>
        </p:txBody>
      </p:sp>
      <p:sp>
        <p:nvSpPr>
          <p:cNvPr id="36880" name="Line 34"/>
          <p:cNvSpPr/>
          <p:nvPr/>
        </p:nvSpPr>
        <p:spPr>
          <a:xfrm>
            <a:off x="3995738" y="4724400"/>
            <a:ext cx="504825" cy="0"/>
          </a:xfrm>
          <a:prstGeom prst="line">
            <a:avLst/>
          </a:prstGeom>
          <a:ln w="28575" cap="flat" cmpd="sng">
            <a:solidFill>
              <a:schemeClr val="tx1"/>
            </a:solidFill>
            <a:prstDash val="solid"/>
            <a:round/>
            <a:headEnd type="none" w="med" len="med"/>
            <a:tailEnd type="none" w="med" len="med"/>
          </a:ln>
        </p:spPr>
      </p:sp>
      <p:sp>
        <p:nvSpPr>
          <p:cNvPr id="36881" name="Line 35"/>
          <p:cNvSpPr/>
          <p:nvPr/>
        </p:nvSpPr>
        <p:spPr>
          <a:xfrm flipV="1">
            <a:off x="4500563" y="1844675"/>
            <a:ext cx="0" cy="2879725"/>
          </a:xfrm>
          <a:prstGeom prst="line">
            <a:avLst/>
          </a:prstGeom>
          <a:ln w="28575" cap="flat" cmpd="sng">
            <a:solidFill>
              <a:schemeClr val="tx1"/>
            </a:solidFill>
            <a:prstDash val="solid"/>
            <a:round/>
            <a:headEnd type="none" w="med" len="med"/>
            <a:tailEnd type="none" w="med" len="med"/>
          </a:ln>
        </p:spPr>
      </p:sp>
      <p:sp>
        <p:nvSpPr>
          <p:cNvPr id="36882" name="Line 36"/>
          <p:cNvSpPr/>
          <p:nvPr/>
        </p:nvSpPr>
        <p:spPr>
          <a:xfrm>
            <a:off x="4500563" y="1844675"/>
            <a:ext cx="2016125" cy="0"/>
          </a:xfrm>
          <a:prstGeom prst="line">
            <a:avLst/>
          </a:prstGeom>
          <a:ln w="28575" cap="flat" cmpd="sng">
            <a:solidFill>
              <a:schemeClr val="tx1"/>
            </a:solidFill>
            <a:prstDash val="solid"/>
            <a:round/>
            <a:headEnd type="none" w="med" len="med"/>
            <a:tailEnd type="none" w="med" len="med"/>
          </a:ln>
        </p:spPr>
      </p:sp>
      <p:sp>
        <p:nvSpPr>
          <p:cNvPr id="36883" name="Line 37"/>
          <p:cNvSpPr/>
          <p:nvPr/>
        </p:nvSpPr>
        <p:spPr>
          <a:xfrm>
            <a:off x="6516688" y="1844675"/>
            <a:ext cx="0" cy="792163"/>
          </a:xfrm>
          <a:prstGeom prst="line">
            <a:avLst/>
          </a:prstGeom>
          <a:ln w="28575" cap="flat" cmpd="sng">
            <a:solidFill>
              <a:schemeClr val="tx1"/>
            </a:solidFill>
            <a:prstDash val="solid"/>
            <a:round/>
            <a:headEnd type="none" w="med" len="med"/>
            <a:tailEnd type="triangle" w="med" len="lg"/>
          </a:ln>
        </p:spPr>
      </p:sp>
      <p:sp>
        <p:nvSpPr>
          <p:cNvPr id="36884" name="Line 38"/>
          <p:cNvSpPr/>
          <p:nvPr/>
        </p:nvSpPr>
        <p:spPr>
          <a:xfrm>
            <a:off x="6516688" y="4005263"/>
            <a:ext cx="0" cy="647700"/>
          </a:xfrm>
          <a:prstGeom prst="line">
            <a:avLst/>
          </a:prstGeom>
          <a:ln w="28575" cap="flat" cmpd="sng">
            <a:solidFill>
              <a:schemeClr val="tx1"/>
            </a:solidFill>
            <a:prstDash val="solid"/>
            <a:round/>
            <a:headEnd type="none" w="med" len="med"/>
            <a:tailEnd type="triangle" w="med" len="lg"/>
          </a:ln>
        </p:spPr>
      </p:sp>
    </p:spTree>
  </p:cSld>
  <p:clrMapOvr>
    <a:masterClrMapping/>
  </p:clrMapOvr>
  <p:transition>
    <p:pull/>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89" name="Line 2"/>
          <p:cNvSpPr/>
          <p:nvPr/>
        </p:nvSpPr>
        <p:spPr>
          <a:xfrm>
            <a:off x="304800" y="533400"/>
            <a:ext cx="0" cy="5791200"/>
          </a:xfrm>
          <a:prstGeom prst="line">
            <a:avLst/>
          </a:prstGeom>
          <a:ln w="28575" cap="flat" cmpd="sng">
            <a:solidFill>
              <a:schemeClr val="tx1"/>
            </a:solidFill>
            <a:prstDash val="solid"/>
            <a:round/>
            <a:headEnd type="none" w="med" len="med"/>
            <a:tailEnd type="none" w="med" len="med"/>
          </a:ln>
        </p:spPr>
      </p:sp>
      <p:sp>
        <p:nvSpPr>
          <p:cNvPr id="37890" name="Line 3"/>
          <p:cNvSpPr/>
          <p:nvPr/>
        </p:nvSpPr>
        <p:spPr>
          <a:xfrm>
            <a:off x="8915400" y="533400"/>
            <a:ext cx="0" cy="5791200"/>
          </a:xfrm>
          <a:prstGeom prst="line">
            <a:avLst/>
          </a:prstGeom>
          <a:ln w="28575" cap="flat" cmpd="sng">
            <a:solidFill>
              <a:schemeClr val="tx1"/>
            </a:solidFill>
            <a:prstDash val="solid"/>
            <a:round/>
            <a:headEnd type="none" w="med" len="med"/>
            <a:tailEnd type="none" w="med" len="med"/>
          </a:ln>
        </p:spPr>
      </p:sp>
      <p:sp>
        <p:nvSpPr>
          <p:cNvPr id="37891" name="Line 4"/>
          <p:cNvSpPr/>
          <p:nvPr/>
        </p:nvSpPr>
        <p:spPr>
          <a:xfrm>
            <a:off x="304800" y="6324600"/>
            <a:ext cx="2438400" cy="0"/>
          </a:xfrm>
          <a:prstGeom prst="line">
            <a:avLst/>
          </a:prstGeom>
          <a:ln w="28575" cap="flat" cmpd="sng">
            <a:solidFill>
              <a:schemeClr val="tx1"/>
            </a:solidFill>
            <a:prstDash val="solid"/>
            <a:round/>
            <a:headEnd type="none" w="med" len="med"/>
            <a:tailEnd type="none" w="med" len="med"/>
          </a:ln>
        </p:spPr>
      </p:sp>
      <p:sp>
        <p:nvSpPr>
          <p:cNvPr id="37892" name="Line 5"/>
          <p:cNvSpPr/>
          <p:nvPr/>
        </p:nvSpPr>
        <p:spPr>
          <a:xfrm>
            <a:off x="6172200" y="6324600"/>
            <a:ext cx="2743200" cy="0"/>
          </a:xfrm>
          <a:prstGeom prst="line">
            <a:avLst/>
          </a:prstGeom>
          <a:ln w="28575" cap="flat" cmpd="sng">
            <a:solidFill>
              <a:schemeClr val="tx1"/>
            </a:solidFill>
            <a:prstDash val="solid"/>
            <a:round/>
            <a:headEnd type="none" w="med" len="med"/>
            <a:tailEnd type="none" w="med" len="med"/>
          </a:ln>
        </p:spPr>
      </p:sp>
      <p:sp>
        <p:nvSpPr>
          <p:cNvPr id="37893" name="Line 6"/>
          <p:cNvSpPr/>
          <p:nvPr/>
        </p:nvSpPr>
        <p:spPr>
          <a:xfrm>
            <a:off x="304800" y="533400"/>
            <a:ext cx="6934200" cy="0"/>
          </a:xfrm>
          <a:prstGeom prst="line">
            <a:avLst/>
          </a:prstGeom>
          <a:ln w="28575" cap="flat" cmpd="sng">
            <a:solidFill>
              <a:schemeClr val="tx1"/>
            </a:solidFill>
            <a:prstDash val="solid"/>
            <a:round/>
            <a:headEnd type="none" w="med" len="med"/>
            <a:tailEnd type="none" w="med" len="med"/>
          </a:ln>
        </p:spPr>
      </p:sp>
      <p:sp>
        <p:nvSpPr>
          <p:cNvPr id="37894" name="Line 7"/>
          <p:cNvSpPr/>
          <p:nvPr/>
        </p:nvSpPr>
        <p:spPr>
          <a:xfrm>
            <a:off x="8382000" y="533400"/>
            <a:ext cx="533400" cy="0"/>
          </a:xfrm>
          <a:prstGeom prst="line">
            <a:avLst/>
          </a:prstGeom>
          <a:ln w="28575" cap="flat" cmpd="sng">
            <a:solidFill>
              <a:schemeClr val="tx1"/>
            </a:solidFill>
            <a:prstDash val="solid"/>
            <a:round/>
            <a:headEnd type="none" w="med" len="med"/>
            <a:tailEnd type="none" w="med" len="med"/>
          </a:ln>
        </p:spPr>
      </p:sp>
      <p:sp>
        <p:nvSpPr>
          <p:cNvPr id="37895"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37896" name="Text Box 9"/>
          <p:cNvSpPr txBox="1"/>
          <p:nvPr/>
        </p:nvSpPr>
        <p:spPr>
          <a:xfrm>
            <a:off x="684213" y="908050"/>
            <a:ext cx="7696200" cy="420688"/>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b="1" dirty="0">
                <a:solidFill>
                  <a:srgbClr val="000099"/>
                </a:solidFill>
                <a:latin typeface="楷体_GB2312" pitchFamily="49" charset="-122"/>
                <a:ea typeface="楷体_GB2312" pitchFamily="49" charset="-122"/>
              </a:rPr>
              <a:t> </a:t>
            </a:r>
            <a:r>
              <a:rPr lang="zh-CN" altLang="en-US" b="1" dirty="0">
                <a:solidFill>
                  <a:srgbClr val="000099"/>
                </a:solidFill>
                <a:latin typeface="楷体_GB2312" pitchFamily="49" charset="-122"/>
                <a:ea typeface="楷体_GB2312" pitchFamily="49" charset="-122"/>
              </a:rPr>
              <a:t>几种常用分析表格</a:t>
            </a:r>
            <a:endParaRPr lang="zh-CN" altLang="en-US" b="1" dirty="0">
              <a:solidFill>
                <a:srgbClr val="000099"/>
              </a:solidFill>
              <a:latin typeface="楷体_GB2312" pitchFamily="49" charset="-122"/>
              <a:ea typeface="楷体_GB2312" pitchFamily="49" charset="-122"/>
            </a:endParaRPr>
          </a:p>
        </p:txBody>
      </p:sp>
      <p:graphicFrame>
        <p:nvGraphicFramePr>
          <p:cNvPr id="192866" name="Group 354"/>
          <p:cNvGraphicFramePr>
            <a:graphicFrameLocks noGrp="1"/>
          </p:cNvGraphicFramePr>
          <p:nvPr/>
        </p:nvGraphicFramePr>
        <p:xfrm>
          <a:off x="725488" y="1628775"/>
          <a:ext cx="7848600" cy="3600450"/>
        </p:xfrm>
        <a:graphic>
          <a:graphicData uri="http://schemas.openxmlformats.org/drawingml/2006/table">
            <a:tbl>
              <a:tblPr/>
              <a:tblGrid>
                <a:gridCol w="784225"/>
                <a:gridCol w="471487"/>
                <a:gridCol w="471488"/>
                <a:gridCol w="469900"/>
                <a:gridCol w="471487"/>
                <a:gridCol w="627063"/>
                <a:gridCol w="471487"/>
                <a:gridCol w="628650"/>
                <a:gridCol w="469900"/>
                <a:gridCol w="628650"/>
                <a:gridCol w="627063"/>
                <a:gridCol w="628650"/>
                <a:gridCol w="627062"/>
                <a:gridCol w="471488"/>
              </a:tblGrid>
              <a:tr h="1004888">
                <a:tc gridSpan="4">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系    统＿＿＿＿</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子系统＿＿＿＿</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楷体_GB2312" pitchFamily="49" charset="-122"/>
                      </a:endParaRPr>
                    </a:p>
                    <a:p>
                      <a:pPr marL="0" marR="0" lvl="0" indent="0" algn="l"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组    件＿＿＿＿</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a:noFill/>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hMerge="1">
                  <a:tcPr/>
                </a:tc>
                <a:tc gridSpan="6">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故障类型影响分析</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hMerge="1">
                  <a:tcPr/>
                </a:tc>
                <a:tc hMerge="1">
                  <a:tcPr/>
                </a:tc>
                <a:tc hMerge="1">
                  <a:tcPr/>
                </a:tc>
                <a:tc gridSpan="4">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日 期</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制 表＿＿＿</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主 管</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审 核＿＿＿</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hMerge="1">
                  <a:tcPr/>
                </a:tc>
              </a:tr>
              <a:tr h="460375">
                <a:tc gridSpan="4">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分析项目</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hMerge="1">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功能</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故障类型及造成原因</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任务阶段</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故障影响</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故障检测方法</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改正处理所需时间</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故障等级</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修改</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95375">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名称</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项目号</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图纸号</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框图号</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cPr/>
                </a:tc>
                <a:tc vMerge="1">
                  <a:tcPr/>
                </a:tc>
                <a:tc vMerge="1">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组件</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子系统</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系统</a:t>
                      </a: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任务</a:t>
                      </a: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cPr/>
                </a:tc>
                <a:tc vMerge="1">
                  <a:tcPr/>
                </a:tc>
                <a:tc vMerge="1">
                  <a:tcPr/>
                </a:tc>
                <a:tc vMerge="1">
                  <a:tcPr/>
                </a:tc>
              </a:tr>
              <a:tr h="1039813">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pull/>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3" name="Line 2"/>
          <p:cNvSpPr/>
          <p:nvPr/>
        </p:nvSpPr>
        <p:spPr>
          <a:xfrm>
            <a:off x="304800" y="533400"/>
            <a:ext cx="0" cy="5791200"/>
          </a:xfrm>
          <a:prstGeom prst="line">
            <a:avLst/>
          </a:prstGeom>
          <a:ln w="28575" cap="flat" cmpd="sng">
            <a:solidFill>
              <a:schemeClr val="tx1"/>
            </a:solidFill>
            <a:prstDash val="solid"/>
            <a:round/>
            <a:headEnd type="none" w="med" len="med"/>
            <a:tailEnd type="none" w="med" len="med"/>
          </a:ln>
        </p:spPr>
      </p:sp>
      <p:sp>
        <p:nvSpPr>
          <p:cNvPr id="38914" name="Line 3"/>
          <p:cNvSpPr/>
          <p:nvPr/>
        </p:nvSpPr>
        <p:spPr>
          <a:xfrm>
            <a:off x="8915400" y="533400"/>
            <a:ext cx="0" cy="5791200"/>
          </a:xfrm>
          <a:prstGeom prst="line">
            <a:avLst/>
          </a:prstGeom>
          <a:ln w="28575" cap="flat" cmpd="sng">
            <a:solidFill>
              <a:schemeClr val="tx1"/>
            </a:solidFill>
            <a:prstDash val="solid"/>
            <a:round/>
            <a:headEnd type="none" w="med" len="med"/>
            <a:tailEnd type="none" w="med" len="med"/>
          </a:ln>
        </p:spPr>
      </p:sp>
      <p:sp>
        <p:nvSpPr>
          <p:cNvPr id="38915" name="Line 4"/>
          <p:cNvSpPr/>
          <p:nvPr/>
        </p:nvSpPr>
        <p:spPr>
          <a:xfrm>
            <a:off x="304800" y="6324600"/>
            <a:ext cx="2438400" cy="0"/>
          </a:xfrm>
          <a:prstGeom prst="line">
            <a:avLst/>
          </a:prstGeom>
          <a:ln w="28575" cap="flat" cmpd="sng">
            <a:solidFill>
              <a:schemeClr val="tx1"/>
            </a:solidFill>
            <a:prstDash val="solid"/>
            <a:round/>
            <a:headEnd type="none" w="med" len="med"/>
            <a:tailEnd type="none" w="med" len="med"/>
          </a:ln>
        </p:spPr>
      </p:sp>
      <p:sp>
        <p:nvSpPr>
          <p:cNvPr id="38916" name="Line 5"/>
          <p:cNvSpPr/>
          <p:nvPr/>
        </p:nvSpPr>
        <p:spPr>
          <a:xfrm>
            <a:off x="6172200" y="6324600"/>
            <a:ext cx="2743200" cy="0"/>
          </a:xfrm>
          <a:prstGeom prst="line">
            <a:avLst/>
          </a:prstGeom>
          <a:ln w="28575" cap="flat" cmpd="sng">
            <a:solidFill>
              <a:schemeClr val="tx1"/>
            </a:solidFill>
            <a:prstDash val="solid"/>
            <a:round/>
            <a:headEnd type="none" w="med" len="med"/>
            <a:tailEnd type="none" w="med" len="med"/>
          </a:ln>
        </p:spPr>
      </p:sp>
      <p:sp>
        <p:nvSpPr>
          <p:cNvPr id="38917" name="Line 6"/>
          <p:cNvSpPr/>
          <p:nvPr/>
        </p:nvSpPr>
        <p:spPr>
          <a:xfrm>
            <a:off x="304800" y="533400"/>
            <a:ext cx="6934200" cy="0"/>
          </a:xfrm>
          <a:prstGeom prst="line">
            <a:avLst/>
          </a:prstGeom>
          <a:ln w="28575" cap="flat" cmpd="sng">
            <a:solidFill>
              <a:schemeClr val="tx1"/>
            </a:solidFill>
            <a:prstDash val="solid"/>
            <a:round/>
            <a:headEnd type="none" w="med" len="med"/>
            <a:tailEnd type="none" w="med" len="med"/>
          </a:ln>
        </p:spPr>
      </p:sp>
      <p:sp>
        <p:nvSpPr>
          <p:cNvPr id="38918" name="Line 7"/>
          <p:cNvSpPr/>
          <p:nvPr/>
        </p:nvSpPr>
        <p:spPr>
          <a:xfrm>
            <a:off x="8382000" y="533400"/>
            <a:ext cx="533400" cy="0"/>
          </a:xfrm>
          <a:prstGeom prst="line">
            <a:avLst/>
          </a:prstGeom>
          <a:ln w="28575" cap="flat" cmpd="sng">
            <a:solidFill>
              <a:schemeClr val="tx1"/>
            </a:solidFill>
            <a:prstDash val="solid"/>
            <a:round/>
            <a:headEnd type="none" w="med" len="med"/>
            <a:tailEnd type="none" w="med" len="med"/>
          </a:ln>
        </p:spPr>
      </p:sp>
      <p:sp>
        <p:nvSpPr>
          <p:cNvPr id="38919"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38920" name="Text Box 9"/>
          <p:cNvSpPr txBox="1"/>
          <p:nvPr/>
        </p:nvSpPr>
        <p:spPr>
          <a:xfrm>
            <a:off x="684213" y="908050"/>
            <a:ext cx="7696200" cy="420688"/>
          </a:xfrm>
          <a:prstGeom prst="rect">
            <a:avLst/>
          </a:prstGeom>
          <a:noFill/>
          <a:ln w="9525">
            <a:noFill/>
          </a:ln>
        </p:spPr>
        <p:txBody>
          <a:bodyPr anchor="t" anchorCtr="0">
            <a:spAutoFit/>
          </a:bodyPr>
          <a:p>
            <a:pPr>
              <a:lnSpc>
                <a:spcPct val="90000"/>
              </a:lnSpc>
              <a:spcBef>
                <a:spcPct val="50000"/>
              </a:spcBef>
              <a:buFont typeface="Wingdings" panose="05000000000000000000" pitchFamily="2" charset="2"/>
              <a:buChar char="v"/>
            </a:pPr>
            <a:r>
              <a:rPr lang="en-US" altLang="zh-CN" b="1" dirty="0">
                <a:solidFill>
                  <a:srgbClr val="000099"/>
                </a:solidFill>
                <a:latin typeface="楷体_GB2312" pitchFamily="49" charset="-122"/>
                <a:ea typeface="楷体_GB2312" pitchFamily="49" charset="-122"/>
              </a:rPr>
              <a:t> </a:t>
            </a:r>
            <a:r>
              <a:rPr lang="zh-CN" altLang="en-US" b="1" dirty="0">
                <a:solidFill>
                  <a:srgbClr val="000099"/>
                </a:solidFill>
                <a:latin typeface="楷体_GB2312" pitchFamily="49" charset="-122"/>
                <a:ea typeface="楷体_GB2312" pitchFamily="49" charset="-122"/>
              </a:rPr>
              <a:t>几种常用分析表格</a:t>
            </a:r>
            <a:endParaRPr lang="zh-CN" altLang="en-US" b="1" dirty="0">
              <a:solidFill>
                <a:srgbClr val="000099"/>
              </a:solidFill>
              <a:latin typeface="楷体_GB2312" pitchFamily="49" charset="-122"/>
              <a:ea typeface="楷体_GB2312" pitchFamily="49" charset="-122"/>
            </a:endParaRPr>
          </a:p>
        </p:txBody>
      </p:sp>
      <p:graphicFrame>
        <p:nvGraphicFramePr>
          <p:cNvPr id="193768" name="Group 232"/>
          <p:cNvGraphicFramePr>
            <a:graphicFrameLocks noGrp="1"/>
          </p:cNvGraphicFramePr>
          <p:nvPr/>
        </p:nvGraphicFramePr>
        <p:xfrm>
          <a:off x="827088" y="1557338"/>
          <a:ext cx="7777163" cy="1341438"/>
        </p:xfrm>
        <a:graphic>
          <a:graphicData uri="http://schemas.openxmlformats.org/drawingml/2006/table">
            <a:tbl>
              <a:tblPr/>
              <a:tblGrid>
                <a:gridCol w="792162"/>
                <a:gridCol w="1223963"/>
                <a:gridCol w="1152525"/>
                <a:gridCol w="1008062"/>
                <a:gridCol w="1368425"/>
                <a:gridCol w="1152525"/>
                <a:gridCol w="1079500"/>
              </a:tblGrid>
              <a:tr h="501650">
                <a:tc gridSpan="2">
                  <a:txBody>
                    <a:bodyPr/>
                    <a:lstStyle>
                      <a:lvl1pPr indent="228600"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228600" algn="l"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系    统＿＿＿</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228600" algn="l"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子系统＿＿＿</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a:noFill/>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gridSpan="3">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故障类型影响分析</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gridSpan="2">
                  <a:txBody>
                    <a:bodyPr/>
                    <a:lstStyle>
                      <a:lvl1pPr indent="139700"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139700" algn="l"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日 期＿＿＿＿＿</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139700" algn="l"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制 表＿＿＿＿＿</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楷体_GB2312" pitchFamily="49" charset="-122"/>
                        <a:cs typeface="Times New Roman" panose="02020603050405020304" pitchFamily="18" charset="0"/>
                      </a:endParaRPr>
                    </a:p>
                    <a:p>
                      <a:pPr marL="0" marR="0" lvl="0" indent="139700" algn="l"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主 管＿＿＿＿＿</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r>
              <a:tr h="228600">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框图号</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子系统项目</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故障类型</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推断原因</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对子系统影响</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对系统影响</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故障等级</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0">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kumimoji="1" sz="2800">
                          <a:solidFill>
                            <a:schemeClr val="tx1"/>
                          </a:solidFill>
                          <a:latin typeface="Times New Roman" panose="02020603050405020304" pitchFamily="18" charset="0"/>
                          <a:ea typeface="宋体" panose="02010600030101010101" pitchFamily="2" charset="-122"/>
                        </a:defRPr>
                      </a:lvl1pPr>
                      <a:lvl2pPr marL="742950" indent="-285750" eaLnBrk="0" hangingPunct="0">
                        <a:spcBef>
                          <a:spcPct val="20000"/>
                        </a:spcBef>
                        <a:defRPr kumimoji="1" sz="2400">
                          <a:solidFill>
                            <a:schemeClr val="tx1"/>
                          </a:solidFill>
                          <a:latin typeface="Times New Roman" panose="02020603050405020304" pitchFamily="18" charset="0"/>
                          <a:ea typeface="宋体" panose="02010600030101010101" pitchFamily="2" charset="-122"/>
                        </a:defRPr>
                      </a:lvl2pPr>
                      <a:lvl3pPr marL="1143000" indent="-228600" eaLnBrk="0" hangingPunct="0">
                        <a:spcBef>
                          <a:spcPct val="20000"/>
                        </a:spcBef>
                        <a:defRPr kumimoji="1" sz="2000">
                          <a:solidFill>
                            <a:schemeClr val="tx1"/>
                          </a:solidFill>
                          <a:latin typeface="Times New Roman" panose="02020603050405020304" pitchFamily="18" charset="0"/>
                          <a:ea typeface="宋体" panose="02010600030101010101" pitchFamily="2" charset="-122"/>
                        </a:defRPr>
                      </a:lvl3pPr>
                      <a:lvl4pPr marL="16002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4pPr>
                      <a:lvl5pPr marL="2057400" indent="-228600" eaLnBrk="0" hangingPunct="0">
                        <a:spcBef>
                          <a:spcPct val="20000"/>
                        </a:spcBef>
                        <a:defRPr kumimoji="1">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94012" name="Group 476"/>
          <p:cNvGraphicFramePr>
            <a:graphicFrameLocks noGrp="1"/>
          </p:cNvGraphicFramePr>
          <p:nvPr/>
        </p:nvGraphicFramePr>
        <p:xfrm>
          <a:off x="827088" y="3284538"/>
          <a:ext cx="7777163" cy="2568575"/>
        </p:xfrm>
        <a:graphic>
          <a:graphicData uri="http://schemas.openxmlformats.org/drawingml/2006/table">
            <a:tbl>
              <a:tblPr/>
              <a:tblGrid>
                <a:gridCol w="725487"/>
                <a:gridCol w="674688"/>
                <a:gridCol w="609600"/>
                <a:gridCol w="944562"/>
                <a:gridCol w="935038"/>
                <a:gridCol w="777875"/>
                <a:gridCol w="620712"/>
                <a:gridCol w="777875"/>
                <a:gridCol w="933450"/>
                <a:gridCol w="777875"/>
              </a:tblGrid>
              <a:tr h="944763">
                <a:tc gridSpan="3">
                  <a:txBody>
                    <a:bodyPr/>
                    <a:lstStyle/>
                    <a:p>
                      <a:pPr marL="0" marR="0" lvl="0" indent="228600" algn="l"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系    统 ＿＿＿</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228600" algn="l"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子系统＿＿＿</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a:noFill/>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故障类型影响分析</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c hMerge="1">
                  <a:tcPr/>
                </a:tc>
                <a:tc gridSpan="3">
                  <a:txBody>
                    <a:bodyPr/>
                    <a:lstStyle/>
                    <a:p>
                      <a:pPr marL="0" marR="0" lvl="0" indent="139700" algn="l"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日 期＿＿＿＿＿＿</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139700" algn="l"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制 表＿＿＿＿＿＿</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楷体_GB2312" pitchFamily="49" charset="-122"/>
                      </a:endParaRPr>
                    </a:p>
                    <a:p>
                      <a:pPr marL="0" marR="0" lvl="0" indent="139700" algn="l"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主 管＿＿＿＿＿＿</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楷体_GB2312" pitchFamily="49" charset="-122"/>
                      </a:endParaRPr>
                    </a:p>
                    <a:p>
                      <a:pPr marL="0" marR="0" lvl="0" indent="139700" algn="l"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审 核＿＿＿＿＿＿</a:t>
                      </a:r>
                      <a:r>
                        <a:rPr kumimoji="1" lang="zh-CN" altLang="en-US" sz="1400" b="1" i="0" u="sng" strike="noStrike" cap="none" normalizeH="0" baseline="0" smtClean="0">
                          <a:ln>
                            <a:noFill/>
                          </a:ln>
                          <a:solidFill>
                            <a:schemeClr val="tx1"/>
                          </a:solidFill>
                          <a:effectLst/>
                          <a:latin typeface="Times New Roman" panose="02020603050405020304" pitchFamily="18" charset="0"/>
                          <a:ea typeface="宋体" panose="02010600030101010101" pitchFamily="2" charset="-122"/>
                        </a:rPr>
                        <a:t>           </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hMerge="1">
                  <a:tcPr/>
                </a:tc>
              </a:tr>
              <a:tr h="322223">
                <a:tc rowSpan="2">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(1)</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项目号</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(2)</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分析项目</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(3)</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功能</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(4)</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故障类型</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(5)</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推断原因</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(6)</a:t>
                      </a: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影响</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(7)</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故障检测方法</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(8)</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故障等级</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rowSpan="2">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(9)</a:t>
                      </a:r>
                      <a:endParaRPr kumimoji="1" lang="en-US"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备注</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73017">
                <a:tc vMerge="1">
                  <a:tcPr/>
                </a:tc>
                <a:tc vMerge="1">
                  <a:tcPr/>
                </a:tc>
                <a:tc vMerge="1">
                  <a:tcPr/>
                </a:tc>
                <a:tc vMerge="1">
                  <a:tcPr/>
                </a:tc>
                <a:tc vMerge="1">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子系统</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pPr>
                      <a:r>
                        <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rPr>
                        <a:t>系统</a:t>
                      </a:r>
                      <a:endParaRPr kumimoji="1" lang="zh-CN" altLang="en-US"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vMerge="1">
                  <a:tcPr/>
                </a:tc>
                <a:tc vMerge="1">
                  <a:tcPr/>
                </a:tc>
                <a:tc vMerge="1">
                  <a:tcPr/>
                </a:tc>
              </a:tr>
              <a:tr h="728573">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1" lang="zh-CN" altLang="zh-CN" sz="1400" b="1" i="0" u="none" strike="noStrike" cap="none" normalizeH="0" baseline="0" smtClean="0">
                        <a:ln>
                          <a:noFill/>
                        </a:ln>
                        <a:solidFill>
                          <a:schemeClr val="tx1"/>
                        </a:solidFill>
                        <a:effectLst/>
                        <a:latin typeface="Times New Roman" panose="02020603050405020304" pitchFamily="18" charset="0"/>
                        <a:ea typeface="宋体" panose="02010600030101010101" pitchFamily="2" charset="-122"/>
                      </a:endParaRPr>
                    </a:p>
                  </a:txBody>
                  <a:tcPr marT="45714" marB="45714" anchor="ctr" horzOverflow="overflow">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pull/>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7" name="Rectangle 2"/>
          <p:cNvSpPr/>
          <p:nvPr/>
        </p:nvSpPr>
        <p:spPr>
          <a:xfrm>
            <a:off x="685800" y="609600"/>
            <a:ext cx="7772400" cy="1143000"/>
          </a:xfrm>
          <a:prstGeom prst="rect">
            <a:avLst/>
          </a:prstGeom>
          <a:noFill/>
          <a:ln w="9525">
            <a:noFill/>
          </a:ln>
        </p:spPr>
        <p:txBody>
          <a:bodyPr lIns="92075" tIns="46038" rIns="92075" bIns="46038" anchor="ctr" anchorCtr="0"/>
          <a:p>
            <a:pPr>
              <a:buFont typeface="Wingdings" panose="05000000000000000000" pitchFamily="2" charset="2"/>
              <a:buChar char="v"/>
            </a:pPr>
            <a:r>
              <a:rPr lang="en-US" altLang="zh-CN" sz="2800" b="1" dirty="0">
                <a:solidFill>
                  <a:srgbClr val="000099"/>
                </a:solidFill>
                <a:latin typeface="楷体_GB2312" pitchFamily="49" charset="-122"/>
                <a:ea typeface="楷体_GB2312" pitchFamily="49" charset="-122"/>
              </a:rPr>
              <a:t> </a:t>
            </a:r>
            <a:r>
              <a:rPr lang="zh-CN" altLang="en-US" sz="2800" b="1" dirty="0">
                <a:solidFill>
                  <a:srgbClr val="000099"/>
                </a:solidFill>
                <a:latin typeface="楷体_GB2312" pitchFamily="49" charset="-122"/>
                <a:ea typeface="楷体_GB2312" pitchFamily="49" charset="-122"/>
              </a:rPr>
              <a:t>小结</a:t>
            </a:r>
            <a:endParaRPr lang="zh-CN" altLang="en-US" sz="2800" b="1" dirty="0">
              <a:solidFill>
                <a:srgbClr val="000099"/>
              </a:solidFill>
              <a:latin typeface="楷体_GB2312" pitchFamily="49" charset="-122"/>
              <a:ea typeface="楷体_GB2312" pitchFamily="49" charset="-122"/>
            </a:endParaRPr>
          </a:p>
        </p:txBody>
      </p:sp>
      <p:sp>
        <p:nvSpPr>
          <p:cNvPr id="39938" name="Rectangle 3"/>
          <p:cNvSpPr/>
          <p:nvPr/>
        </p:nvSpPr>
        <p:spPr>
          <a:xfrm>
            <a:off x="601663" y="1524000"/>
            <a:ext cx="8218487" cy="4419600"/>
          </a:xfrm>
          <a:prstGeom prst="rect">
            <a:avLst/>
          </a:prstGeom>
          <a:noFill/>
          <a:ln w="9525">
            <a:noFill/>
          </a:ln>
        </p:spPr>
        <p:txBody>
          <a:bodyPr lIns="92075" tIns="46038" rIns="92075" bIns="46038" anchor="t" anchorCtr="0"/>
          <a:p>
            <a:pPr marL="342900" indent="-342900" algn="just">
              <a:lnSpc>
                <a:spcPct val="115000"/>
              </a:lnSpc>
              <a:spcBef>
                <a:spcPct val="20000"/>
              </a:spcBef>
            </a:pPr>
            <a:r>
              <a:rPr lang="zh-CN" altLang="en-US" b="1" dirty="0">
                <a:solidFill>
                  <a:srgbClr val="FF0000"/>
                </a:solidFill>
                <a:latin typeface="楷体_GB2312" pitchFamily="49" charset="-122"/>
                <a:ea typeface="楷体_GB2312" pitchFamily="49" charset="-122"/>
              </a:rPr>
              <a:t>目的</a:t>
            </a:r>
            <a:r>
              <a:rPr lang="zh-CN" altLang="en-US" b="1" dirty="0">
                <a:solidFill>
                  <a:srgbClr val="000099"/>
                </a:solidFill>
                <a:latin typeface="楷体_GB2312" pitchFamily="49" charset="-122"/>
                <a:ea typeface="楷体_GB2312" pitchFamily="49" charset="-122"/>
              </a:rPr>
              <a:t>：辨识单个故障类型造成的事故后果</a:t>
            </a:r>
            <a:endParaRPr lang="zh-CN" altLang="en-US" b="1" dirty="0">
              <a:solidFill>
                <a:srgbClr val="000099"/>
              </a:solidFill>
              <a:latin typeface="楷体_GB2312" pitchFamily="49" charset="-122"/>
              <a:ea typeface="楷体_GB2312" pitchFamily="49" charset="-122"/>
            </a:endParaRPr>
          </a:p>
          <a:p>
            <a:pPr marL="342900" indent="-342900" algn="just">
              <a:lnSpc>
                <a:spcPct val="115000"/>
              </a:lnSpc>
              <a:spcBef>
                <a:spcPct val="20000"/>
              </a:spcBef>
            </a:pPr>
            <a:r>
              <a:rPr lang="zh-CN" altLang="en-US" b="1" dirty="0">
                <a:solidFill>
                  <a:srgbClr val="FF0000"/>
                </a:solidFill>
                <a:latin typeface="楷体_GB2312" pitchFamily="49" charset="-122"/>
                <a:ea typeface="楷体_GB2312" pitchFamily="49" charset="-122"/>
              </a:rPr>
              <a:t>适用范围</a:t>
            </a:r>
            <a:r>
              <a:rPr lang="zh-CN" altLang="en-US" b="1" dirty="0">
                <a:solidFill>
                  <a:srgbClr val="000099"/>
                </a:solidFill>
                <a:latin typeface="楷体_GB2312" pitchFamily="49" charset="-122"/>
                <a:ea typeface="楷体_GB2312" pitchFamily="49" charset="-122"/>
              </a:rPr>
              <a:t>：主要用于设备和机器故障的分析，也可用于连</a:t>
            </a:r>
            <a:endParaRPr lang="zh-CN" altLang="en-US" b="1" dirty="0">
              <a:solidFill>
                <a:srgbClr val="000099"/>
              </a:solidFill>
              <a:latin typeface="楷体_GB2312" pitchFamily="49" charset="-122"/>
              <a:ea typeface="楷体_GB2312" pitchFamily="49" charset="-122"/>
            </a:endParaRPr>
          </a:p>
          <a:p>
            <a:pPr marL="342900" indent="-342900" algn="just">
              <a:lnSpc>
                <a:spcPct val="115000"/>
              </a:lnSpc>
              <a:spcBef>
                <a:spcPct val="20000"/>
              </a:spcBef>
            </a:pPr>
            <a:r>
              <a:rPr lang="zh-CN" altLang="en-US" b="1" dirty="0">
                <a:solidFill>
                  <a:srgbClr val="000099"/>
                </a:solidFill>
                <a:latin typeface="楷体_GB2312" pitchFamily="49" charset="-122"/>
                <a:ea typeface="楷体_GB2312" pitchFamily="49" charset="-122"/>
              </a:rPr>
              <a:t>          续生产工艺</a:t>
            </a:r>
            <a:endParaRPr lang="zh-CN" altLang="en-US" b="1" dirty="0">
              <a:solidFill>
                <a:srgbClr val="000099"/>
              </a:solidFill>
              <a:latin typeface="楷体_GB2312" pitchFamily="49" charset="-122"/>
              <a:ea typeface="楷体_GB2312" pitchFamily="49" charset="-122"/>
            </a:endParaRPr>
          </a:p>
          <a:p>
            <a:pPr marL="342900" indent="-342900" algn="just">
              <a:lnSpc>
                <a:spcPct val="115000"/>
              </a:lnSpc>
              <a:spcBef>
                <a:spcPct val="20000"/>
              </a:spcBef>
            </a:pPr>
            <a:r>
              <a:rPr lang="zh-CN" altLang="en-US" b="1" dirty="0">
                <a:solidFill>
                  <a:srgbClr val="FF0000"/>
                </a:solidFill>
                <a:latin typeface="楷体_GB2312" pitchFamily="49" charset="-122"/>
                <a:ea typeface="楷体_GB2312" pitchFamily="49" charset="-122"/>
              </a:rPr>
              <a:t>使用方法</a:t>
            </a:r>
            <a:r>
              <a:rPr lang="zh-CN" altLang="en-US" b="1" dirty="0">
                <a:solidFill>
                  <a:srgbClr val="000099"/>
                </a:solidFill>
                <a:latin typeface="楷体_GB2312" pitchFamily="49" charset="-122"/>
                <a:ea typeface="楷体_GB2312" pitchFamily="49" charset="-122"/>
              </a:rPr>
              <a:t>：将系统分解，求出零部件发生各种故障类型时，</a:t>
            </a:r>
            <a:endParaRPr lang="zh-CN" altLang="en-US" b="1" dirty="0">
              <a:solidFill>
                <a:srgbClr val="000099"/>
              </a:solidFill>
              <a:latin typeface="楷体_GB2312" pitchFamily="49" charset="-122"/>
              <a:ea typeface="楷体_GB2312" pitchFamily="49" charset="-122"/>
            </a:endParaRPr>
          </a:p>
          <a:p>
            <a:pPr marL="342900" indent="-342900" algn="just">
              <a:lnSpc>
                <a:spcPct val="115000"/>
              </a:lnSpc>
              <a:spcBef>
                <a:spcPct val="20000"/>
              </a:spcBef>
            </a:pPr>
            <a:r>
              <a:rPr lang="zh-CN" altLang="en-US" b="1" dirty="0">
                <a:solidFill>
                  <a:srgbClr val="000099"/>
                </a:solidFill>
                <a:latin typeface="楷体_GB2312" pitchFamily="49" charset="-122"/>
                <a:ea typeface="楷体_GB2312" pitchFamily="49" charset="-122"/>
              </a:rPr>
              <a:t>          对系统或子系统产生的影响</a:t>
            </a:r>
            <a:endParaRPr lang="zh-CN" altLang="en-US" b="1" dirty="0">
              <a:solidFill>
                <a:srgbClr val="000099"/>
              </a:solidFill>
              <a:latin typeface="楷体_GB2312" pitchFamily="49" charset="-122"/>
              <a:ea typeface="楷体_GB2312" pitchFamily="49" charset="-122"/>
            </a:endParaRPr>
          </a:p>
          <a:p>
            <a:pPr marL="342900" indent="-342900" algn="just">
              <a:lnSpc>
                <a:spcPct val="115000"/>
              </a:lnSpc>
              <a:spcBef>
                <a:spcPct val="20000"/>
              </a:spcBef>
            </a:pPr>
            <a:r>
              <a:rPr lang="zh-CN" altLang="en-US" b="1" dirty="0">
                <a:solidFill>
                  <a:srgbClr val="FF0000"/>
                </a:solidFill>
                <a:latin typeface="楷体_GB2312" pitchFamily="49" charset="-122"/>
                <a:ea typeface="楷体_GB2312" pitchFamily="49" charset="-122"/>
              </a:rPr>
              <a:t>资料准备</a:t>
            </a:r>
            <a:r>
              <a:rPr lang="zh-CN" altLang="en-US" b="1" dirty="0">
                <a:solidFill>
                  <a:srgbClr val="000099"/>
                </a:solidFill>
                <a:latin typeface="楷体_GB2312" pitchFamily="49" charset="-122"/>
                <a:ea typeface="楷体_GB2312" pitchFamily="49" charset="-122"/>
              </a:rPr>
              <a:t>：系统、装置、设备表、说明书</a:t>
            </a:r>
            <a:endParaRPr lang="zh-CN" altLang="en-US" b="1" dirty="0">
              <a:solidFill>
                <a:srgbClr val="000099"/>
              </a:solidFill>
              <a:latin typeface="楷体_GB2312" pitchFamily="49" charset="-122"/>
              <a:ea typeface="楷体_GB2312" pitchFamily="49" charset="-122"/>
            </a:endParaRPr>
          </a:p>
          <a:p>
            <a:pPr marL="342900" indent="-342900" algn="just">
              <a:lnSpc>
                <a:spcPct val="115000"/>
              </a:lnSpc>
              <a:spcBef>
                <a:spcPct val="20000"/>
              </a:spcBef>
            </a:pPr>
            <a:r>
              <a:rPr lang="zh-CN" altLang="en-US" b="1" dirty="0">
                <a:solidFill>
                  <a:srgbClr val="FF0000"/>
                </a:solidFill>
                <a:latin typeface="楷体_GB2312" pitchFamily="49" charset="-122"/>
                <a:ea typeface="楷体_GB2312" pitchFamily="49" charset="-122"/>
              </a:rPr>
              <a:t>人力、时间</a:t>
            </a:r>
            <a:r>
              <a:rPr lang="zh-CN" altLang="en-US" b="1" dirty="0">
                <a:solidFill>
                  <a:srgbClr val="000099"/>
                </a:solidFill>
                <a:latin typeface="楷体_GB2312" pitchFamily="49" charset="-122"/>
                <a:ea typeface="楷体_GB2312" pitchFamily="49" charset="-122"/>
              </a:rPr>
              <a:t>：熟悉设备故障类型者</a:t>
            </a:r>
            <a:r>
              <a:rPr lang="en-US" altLang="zh-CN" b="1" dirty="0">
                <a:solidFill>
                  <a:srgbClr val="000099"/>
                </a:solidFill>
                <a:latin typeface="楷体_GB2312" pitchFamily="49" charset="-122"/>
                <a:ea typeface="楷体_GB2312" pitchFamily="49" charset="-122"/>
              </a:rPr>
              <a:t>2</a:t>
            </a:r>
            <a:r>
              <a:rPr lang="zh-CN" altLang="en-US" b="1" dirty="0">
                <a:solidFill>
                  <a:srgbClr val="000099"/>
                </a:solidFill>
                <a:latin typeface="楷体_GB2312" pitchFamily="49" charset="-122"/>
                <a:ea typeface="楷体_GB2312" pitchFamily="49" charset="-122"/>
              </a:rPr>
              <a:t>－</a:t>
            </a:r>
            <a:r>
              <a:rPr lang="en-US" altLang="zh-CN" b="1" dirty="0">
                <a:solidFill>
                  <a:srgbClr val="000099"/>
                </a:solidFill>
                <a:latin typeface="楷体_GB2312" pitchFamily="49" charset="-122"/>
                <a:ea typeface="楷体_GB2312" pitchFamily="49" charset="-122"/>
              </a:rPr>
              <a:t>3</a:t>
            </a:r>
            <a:r>
              <a:rPr lang="zh-CN" altLang="en-US" b="1" dirty="0">
                <a:solidFill>
                  <a:srgbClr val="000099"/>
                </a:solidFill>
                <a:latin typeface="楷体_GB2312" pitchFamily="49" charset="-122"/>
                <a:ea typeface="楷体_GB2312" pitchFamily="49" charset="-122"/>
              </a:rPr>
              <a:t>人，每人每小时可</a:t>
            </a:r>
            <a:endParaRPr lang="zh-CN" altLang="en-US" b="1" dirty="0">
              <a:solidFill>
                <a:srgbClr val="000099"/>
              </a:solidFill>
              <a:latin typeface="楷体_GB2312" pitchFamily="49" charset="-122"/>
              <a:ea typeface="楷体_GB2312" pitchFamily="49" charset="-122"/>
            </a:endParaRPr>
          </a:p>
          <a:p>
            <a:pPr marL="342900" indent="-342900" algn="just">
              <a:lnSpc>
                <a:spcPct val="115000"/>
              </a:lnSpc>
              <a:spcBef>
                <a:spcPct val="20000"/>
              </a:spcBef>
            </a:pPr>
            <a:r>
              <a:rPr lang="zh-CN" altLang="en-US" b="1" dirty="0">
                <a:solidFill>
                  <a:srgbClr val="000099"/>
                </a:solidFill>
                <a:latin typeface="楷体_GB2312" pitchFamily="49" charset="-122"/>
                <a:ea typeface="楷体_GB2312" pitchFamily="49" charset="-122"/>
              </a:rPr>
              <a:t>            分析</a:t>
            </a:r>
            <a:r>
              <a:rPr lang="en-US" altLang="zh-CN" b="1" dirty="0">
                <a:solidFill>
                  <a:srgbClr val="000099"/>
                </a:solidFill>
                <a:latin typeface="楷体_GB2312" pitchFamily="49" charset="-122"/>
                <a:ea typeface="楷体_GB2312" pitchFamily="49" charset="-122"/>
              </a:rPr>
              <a:t>2</a:t>
            </a:r>
            <a:r>
              <a:rPr lang="zh-CN" altLang="en-US" b="1" dirty="0">
                <a:solidFill>
                  <a:srgbClr val="000099"/>
                </a:solidFill>
                <a:latin typeface="楷体_GB2312" pitchFamily="49" charset="-122"/>
                <a:ea typeface="楷体_GB2312" pitchFamily="49" charset="-122"/>
              </a:rPr>
              <a:t>－</a:t>
            </a:r>
            <a:r>
              <a:rPr lang="en-US" altLang="zh-CN" b="1" dirty="0">
                <a:solidFill>
                  <a:srgbClr val="000099"/>
                </a:solidFill>
                <a:latin typeface="楷体_GB2312" pitchFamily="49" charset="-122"/>
                <a:ea typeface="楷体_GB2312" pitchFamily="49" charset="-122"/>
              </a:rPr>
              <a:t>4</a:t>
            </a:r>
            <a:r>
              <a:rPr lang="zh-CN" altLang="en-US" b="1" dirty="0">
                <a:solidFill>
                  <a:srgbClr val="000099"/>
                </a:solidFill>
                <a:latin typeface="楷体_GB2312" pitchFamily="49" charset="-122"/>
                <a:ea typeface="楷体_GB2312" pitchFamily="49" charset="-122"/>
              </a:rPr>
              <a:t>项</a:t>
            </a:r>
            <a:endParaRPr lang="zh-CN" altLang="en-US" b="1" dirty="0">
              <a:solidFill>
                <a:srgbClr val="000099"/>
              </a:solidFill>
              <a:latin typeface="楷体_GB2312" pitchFamily="49" charset="-122"/>
              <a:ea typeface="楷体_GB2312" pitchFamily="49" charset="-122"/>
            </a:endParaRPr>
          </a:p>
          <a:p>
            <a:pPr marL="342900" indent="-342900" algn="just">
              <a:lnSpc>
                <a:spcPct val="115000"/>
              </a:lnSpc>
              <a:spcBef>
                <a:spcPct val="20000"/>
              </a:spcBef>
            </a:pPr>
            <a:r>
              <a:rPr lang="zh-CN" altLang="en-US" b="1" dirty="0">
                <a:solidFill>
                  <a:srgbClr val="FF0000"/>
                </a:solidFill>
                <a:latin typeface="楷体_GB2312" pitchFamily="49" charset="-122"/>
                <a:ea typeface="楷体_GB2312" pitchFamily="49" charset="-122"/>
              </a:rPr>
              <a:t>效果</a:t>
            </a:r>
            <a:r>
              <a:rPr lang="zh-CN" altLang="en-US" b="1" dirty="0">
                <a:solidFill>
                  <a:srgbClr val="000099"/>
                </a:solidFill>
                <a:latin typeface="楷体_GB2312" pitchFamily="49" charset="-122"/>
                <a:ea typeface="楷体_GB2312" pitchFamily="49" charset="-122"/>
              </a:rPr>
              <a:t>：定性并可进一步定量，找出故障类型对系统的影响</a:t>
            </a:r>
            <a:endParaRPr lang="zh-CN" altLang="en-US" sz="2800" dirty="0">
              <a:latin typeface="楷体_GB2312" pitchFamily="49" charset="-122"/>
              <a:ea typeface="楷体_GB2312" pitchFamily="49" charset="-122"/>
            </a:endParaRPr>
          </a:p>
        </p:txBody>
      </p:sp>
      <p:sp>
        <p:nvSpPr>
          <p:cNvPr id="39939" name="Text Box 4"/>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Tree>
  </p:cSld>
  <p:clrMapOvr>
    <a:masterClrMapping/>
  </p:clrMapOvr>
  <p:transition>
    <p:pull/>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3426" name="Rectangle 2"/>
          <p:cNvSpPr>
            <a:spLocks noGrp="1" noChangeArrowheads="1"/>
          </p:cNvSpPr>
          <p:nvPr>
            <p:ph type="title"/>
          </p:nvPr>
        </p:nvSpPr>
        <p:spPr bwMode="auto">
          <a:xfrm>
            <a:off x="685800" y="1066800"/>
            <a:ext cx="7772400" cy="1143000"/>
          </a:xfrm>
          <a:ln>
            <a:noFill/>
            <a:miter lim="800000"/>
          </a:ln>
        </p:spPr>
        <p:txBody>
          <a:bodyPr vert="horz" wrap="square" lIns="91440" tIns="45720" rIns="91440" bIns="45720" numCol="1" anchor="t" anchorCtr="0" compatLnSpc="1"/>
          <a:lstStyle/>
          <a:p>
            <a:pPr marL="0" marR="0" lvl="0" indent="0" algn="l" defTabSz="914400" rtl="0" eaLnBrk="1" fontAlgn="base" latinLnBrk="0" hangingPunct="1">
              <a:lnSpc>
                <a:spcPct val="100000"/>
              </a:lnSpc>
              <a:spcBef>
                <a:spcPct val="0"/>
              </a:spcBef>
              <a:spcAft>
                <a:spcPct val="0"/>
              </a:spcAft>
              <a:buClrTx/>
              <a:buSzTx/>
              <a:buFontTx/>
              <a:buNone/>
              <a:defRPr/>
            </a:pPr>
            <a:r>
              <a:rPr kumimoji="1" lang="en-US" altLang="zh-CN"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4</a:t>
            </a:r>
            <a:r>
              <a:rPr kumimoji="1" lang="zh-CN" altLang="en-US"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、危险和可操作性研究 </a:t>
            </a:r>
            <a:r>
              <a:rPr kumimoji="1" lang="en-US" altLang="zh-CN"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HAZOP</a:t>
            </a:r>
            <a:br>
              <a:rPr kumimoji="1" lang="en-US" altLang="zh-CN"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br>
            <a:r>
              <a:rPr kumimoji="1" lang="zh-CN" altLang="en-US"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a:t>
            </a:r>
            <a:r>
              <a:rPr kumimoji="1" lang="en-US" altLang="zh-CN"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Hazard and Operability Study</a:t>
            </a:r>
            <a:r>
              <a:rPr kumimoji="1" lang="zh-CN" altLang="en-US" sz="2800" b="1" i="0" u="none" strike="noStrike" kern="0" cap="none" spc="0" normalizeH="0" baseline="0" noProof="0" smtClean="0">
                <a:ln>
                  <a:noFill/>
                </a:ln>
                <a:solidFill>
                  <a:srgbClr val="0000CC"/>
                </a:solidFill>
                <a:effectLst>
                  <a:outerShdw blurRad="38100" dist="38100" dir="2700000" algn="tl">
                    <a:srgbClr val="C0C0C0"/>
                  </a:outerShdw>
                </a:effectLst>
                <a:uLnTx/>
                <a:uFillTx/>
                <a:latin typeface="+mj-lt"/>
                <a:ea typeface="黑体" panose="02010609060101010101" pitchFamily="49" charset="-122"/>
                <a:cs typeface="+mj-cs"/>
              </a:rPr>
              <a:t>）</a:t>
            </a:r>
            <a:r>
              <a:rPr kumimoji="1" lang="zh-CN" altLang="en-US" sz="28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黑体" panose="02010609060101010101" pitchFamily="49" charset="-122"/>
                <a:cs typeface="+mj-cs"/>
              </a:rPr>
              <a:t>（</a:t>
            </a:r>
            <a:r>
              <a:rPr kumimoji="1" lang="en-US" altLang="zh-CN" sz="28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黑体" panose="02010609060101010101" pitchFamily="49" charset="-122"/>
                <a:cs typeface="+mj-cs"/>
              </a:rPr>
              <a:t>p.300</a:t>
            </a:r>
            <a:r>
              <a:rPr kumimoji="1" lang="zh-CN" altLang="en-US" sz="28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黑体" panose="02010609060101010101" pitchFamily="49" charset="-122"/>
                <a:cs typeface="+mj-cs"/>
              </a:rPr>
              <a:t>）</a:t>
            </a:r>
            <a:endParaRPr kumimoji="1" lang="zh-CN" altLang="en-US" sz="2800" b="1" i="0" u="none" strike="noStrike" kern="0" cap="none" spc="0" normalizeH="0" baseline="0" noProof="0" smtClean="0">
              <a:ln>
                <a:noFill/>
              </a:ln>
              <a:solidFill>
                <a:srgbClr val="FF0000"/>
              </a:solidFill>
              <a:effectLst>
                <a:outerShdw blurRad="38100" dist="38100" dir="2700000" algn="tl">
                  <a:srgbClr val="C0C0C0"/>
                </a:outerShdw>
              </a:effectLst>
              <a:uLnTx/>
              <a:uFillTx/>
              <a:latin typeface="+mj-lt"/>
              <a:ea typeface="黑体" panose="02010609060101010101" pitchFamily="49" charset="-122"/>
              <a:cs typeface="+mj-cs"/>
            </a:endParaRPr>
          </a:p>
        </p:txBody>
      </p:sp>
      <p:sp>
        <p:nvSpPr>
          <p:cNvPr id="40962" name="Rectangle 3"/>
          <p:cNvSpPr/>
          <p:nvPr>
            <p:ph idx="1"/>
          </p:nvPr>
        </p:nvSpPr>
        <p:spPr>
          <a:xfrm>
            <a:off x="609600" y="2286000"/>
            <a:ext cx="7772400" cy="2971800"/>
          </a:xfrm>
          <a:noFill/>
          <a:ln>
            <a:noFill/>
          </a:ln>
        </p:spPr>
        <p:txBody>
          <a:bodyPr anchor="t" anchorCtr="0"/>
          <a:p>
            <a:pPr eaLnBrk="1" hangingPunct="1">
              <a:lnSpc>
                <a:spcPct val="140000"/>
              </a:lnSpc>
              <a:buNone/>
            </a:pPr>
            <a:r>
              <a:rPr lang="en-US" altLang="zh-CN" sz="2400" b="1" dirty="0">
                <a:solidFill>
                  <a:schemeClr val="accent2"/>
                </a:solidFill>
                <a:latin typeface="楷体_GB2312" pitchFamily="49" charset="-122"/>
                <a:ea typeface="楷体_GB2312" pitchFamily="49" charset="-122"/>
              </a:rPr>
              <a:t>      </a:t>
            </a:r>
            <a:r>
              <a:rPr lang="zh-CN" altLang="en-US" sz="2400" b="1" dirty="0">
                <a:solidFill>
                  <a:schemeClr val="accent2"/>
                </a:solidFill>
                <a:latin typeface="楷体_GB2312" pitchFamily="49" charset="-122"/>
                <a:ea typeface="楷体_GB2312" pitchFamily="49" charset="-122"/>
              </a:rPr>
              <a:t>一种以系统工程为基础，针对化工装置而开发的一种危险性评价方法。</a:t>
            </a:r>
            <a:endParaRPr lang="zh-CN" altLang="en-US" sz="2400" b="1" dirty="0">
              <a:solidFill>
                <a:schemeClr val="accent2"/>
              </a:solidFill>
              <a:latin typeface="楷体_GB2312" pitchFamily="49" charset="-122"/>
              <a:ea typeface="楷体_GB2312" pitchFamily="49" charset="-122"/>
            </a:endParaRPr>
          </a:p>
          <a:p>
            <a:pPr eaLnBrk="1" hangingPunct="1">
              <a:lnSpc>
                <a:spcPct val="140000"/>
              </a:lnSpc>
              <a:buNone/>
            </a:pPr>
            <a:r>
              <a:rPr lang="zh-CN" altLang="en-US" sz="2400" b="1" dirty="0">
                <a:solidFill>
                  <a:schemeClr val="accent2"/>
                </a:solidFill>
                <a:latin typeface="楷体_GB2312" pitchFamily="49" charset="-122"/>
                <a:ea typeface="楷体_GB2312" pitchFamily="49" charset="-122"/>
              </a:rPr>
              <a:t>      基本过程是以</a:t>
            </a:r>
            <a:r>
              <a:rPr lang="zh-CN" altLang="en-US" sz="2400" b="1" u="sng" dirty="0">
                <a:solidFill>
                  <a:srgbClr val="FF0000"/>
                </a:solidFill>
                <a:latin typeface="楷体_GB2312" pitchFamily="49" charset="-122"/>
                <a:ea typeface="楷体_GB2312" pitchFamily="49" charset="-122"/>
              </a:rPr>
              <a:t>关键词（引导词）</a:t>
            </a:r>
            <a:r>
              <a:rPr lang="zh-CN" altLang="en-US" sz="2400" b="1" dirty="0">
                <a:solidFill>
                  <a:schemeClr val="accent2"/>
                </a:solidFill>
                <a:latin typeface="楷体_GB2312" pitchFamily="49" charset="-122"/>
                <a:ea typeface="楷体_GB2312" pitchFamily="49" charset="-122"/>
              </a:rPr>
              <a:t>为引导，找出过程中工艺过程状态的变化（即</a:t>
            </a:r>
            <a:r>
              <a:rPr lang="zh-CN" altLang="en-US" sz="2400" b="1" u="sng" dirty="0">
                <a:solidFill>
                  <a:srgbClr val="FF0000"/>
                </a:solidFill>
                <a:latin typeface="楷体_GB2312" pitchFamily="49" charset="-122"/>
                <a:ea typeface="楷体_GB2312" pitchFamily="49" charset="-122"/>
              </a:rPr>
              <a:t>偏差</a:t>
            </a:r>
            <a:r>
              <a:rPr lang="zh-CN" altLang="en-US" sz="2400" b="1" dirty="0">
                <a:solidFill>
                  <a:schemeClr val="accent2"/>
                </a:solidFill>
                <a:latin typeface="楷体_GB2312" pitchFamily="49" charset="-122"/>
                <a:ea typeface="楷体_GB2312" pitchFamily="49" charset="-122"/>
              </a:rPr>
              <a:t>），然后再继续分析造成偏差的</a:t>
            </a:r>
            <a:r>
              <a:rPr lang="zh-CN" altLang="en-US" sz="2400" b="1" u="sng" dirty="0">
                <a:solidFill>
                  <a:srgbClr val="FF0000"/>
                </a:solidFill>
                <a:latin typeface="楷体_GB2312" pitchFamily="49" charset="-122"/>
                <a:ea typeface="楷体_GB2312" pitchFamily="49" charset="-122"/>
              </a:rPr>
              <a:t>原因</a:t>
            </a:r>
            <a:r>
              <a:rPr lang="zh-CN" altLang="en-US" sz="2400" b="1" dirty="0">
                <a:solidFill>
                  <a:schemeClr val="accent2"/>
                </a:solidFill>
                <a:latin typeface="楷体_GB2312" pitchFamily="49" charset="-122"/>
                <a:ea typeface="楷体_GB2312" pitchFamily="49" charset="-122"/>
              </a:rPr>
              <a:t>、</a:t>
            </a:r>
            <a:r>
              <a:rPr lang="zh-CN" altLang="en-US" sz="2400" b="1" u="sng" dirty="0">
                <a:solidFill>
                  <a:srgbClr val="FF0000"/>
                </a:solidFill>
                <a:latin typeface="楷体_GB2312" pitchFamily="49" charset="-122"/>
                <a:ea typeface="楷体_GB2312" pitchFamily="49" charset="-122"/>
              </a:rPr>
              <a:t>后果</a:t>
            </a:r>
            <a:r>
              <a:rPr lang="zh-CN" altLang="en-US" sz="2400" b="1" dirty="0">
                <a:solidFill>
                  <a:schemeClr val="accent2"/>
                </a:solidFill>
                <a:latin typeface="楷体_GB2312" pitchFamily="49" charset="-122"/>
                <a:ea typeface="楷体_GB2312" pitchFamily="49" charset="-122"/>
              </a:rPr>
              <a:t>及可以采取的</a:t>
            </a:r>
            <a:r>
              <a:rPr lang="zh-CN" altLang="en-US" sz="2400" b="1" u="sng" dirty="0">
                <a:solidFill>
                  <a:srgbClr val="FF0000"/>
                </a:solidFill>
                <a:latin typeface="楷体_GB2312" pitchFamily="49" charset="-122"/>
                <a:ea typeface="楷体_GB2312" pitchFamily="49" charset="-122"/>
              </a:rPr>
              <a:t>对策</a:t>
            </a:r>
            <a:r>
              <a:rPr lang="zh-CN" altLang="en-US" sz="2400" b="1" dirty="0">
                <a:solidFill>
                  <a:schemeClr val="accent2"/>
                </a:solidFill>
                <a:latin typeface="楷体_GB2312" pitchFamily="49" charset="-122"/>
                <a:ea typeface="楷体_GB2312" pitchFamily="49" charset="-122"/>
              </a:rPr>
              <a:t>。</a:t>
            </a:r>
            <a:endParaRPr lang="zh-CN" altLang="en-US" sz="2400" b="1" dirty="0">
              <a:solidFill>
                <a:schemeClr val="accent2"/>
              </a:solidFill>
              <a:latin typeface="楷体_GB2312" pitchFamily="49" charset="-122"/>
              <a:ea typeface="楷体_GB2312" pitchFamily="49" charset="-122"/>
            </a:endParaRPr>
          </a:p>
        </p:txBody>
      </p:sp>
      <p:sp>
        <p:nvSpPr>
          <p:cNvPr id="40963" name="Text Box 4"/>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Tree>
  </p:cSld>
  <p:clrMapOvr>
    <a:masterClrMapping/>
  </p:clrMapOvr>
  <p:transition>
    <p:pull/>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985" name="Text Box 5"/>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41986" name="Rectangle 6"/>
          <p:cNvSpPr/>
          <p:nvPr>
            <p:ph type="title"/>
          </p:nvPr>
        </p:nvSpPr>
        <p:spPr>
          <a:xfrm>
            <a:off x="900113" y="1052513"/>
            <a:ext cx="4895850" cy="685800"/>
          </a:xfrm>
          <a:noFill/>
          <a:ln>
            <a:noFill/>
          </a:ln>
        </p:spPr>
        <p:txBody>
          <a:bodyPr anchor="t" anchorCtr="0"/>
          <a:p>
            <a:pPr algn="l" eaLnBrk="1" hangingPunct="1">
              <a:buFont typeface="Wingdings" panose="05000000000000000000" pitchFamily="2" charset="2"/>
              <a:buChar char="v"/>
            </a:pPr>
            <a:r>
              <a:rPr lang="en-US" altLang="zh-CN" sz="2800" b="1" dirty="0">
                <a:solidFill>
                  <a:srgbClr val="000099"/>
                </a:solidFill>
                <a:latin typeface="楷体_GB2312" pitchFamily="49" charset="-122"/>
                <a:ea typeface="楷体_GB2312" pitchFamily="49" charset="-122"/>
              </a:rPr>
              <a:t> </a:t>
            </a:r>
            <a:r>
              <a:rPr lang="zh-CN" altLang="en-US" sz="2800" b="1" dirty="0">
                <a:solidFill>
                  <a:srgbClr val="000099"/>
                </a:solidFill>
                <a:latin typeface="楷体_GB2312" pitchFamily="49" charset="-122"/>
                <a:ea typeface="楷体_GB2312" pitchFamily="49" charset="-122"/>
              </a:rPr>
              <a:t>引导词及其意义</a:t>
            </a:r>
            <a:endParaRPr lang="zh-CN" altLang="en-US" sz="2800" b="1" dirty="0">
              <a:solidFill>
                <a:srgbClr val="000099"/>
              </a:solidFill>
              <a:latin typeface="楷体_GB2312" pitchFamily="49" charset="-122"/>
              <a:ea typeface="楷体_GB2312" pitchFamily="49" charset="-122"/>
            </a:endParaRPr>
          </a:p>
        </p:txBody>
      </p:sp>
      <p:graphicFrame>
        <p:nvGraphicFramePr>
          <p:cNvPr id="41987" name="Object 8"/>
          <p:cNvGraphicFramePr>
            <a:graphicFrameLocks noChangeAspect="1"/>
          </p:cNvGraphicFramePr>
          <p:nvPr/>
        </p:nvGraphicFramePr>
        <p:xfrm>
          <a:off x="1055688" y="2055813"/>
          <a:ext cx="7097712" cy="3735387"/>
        </p:xfrm>
        <a:graphic>
          <a:graphicData uri="http://schemas.openxmlformats.org/presentationml/2006/ole">
            <mc:AlternateContent xmlns:mc="http://schemas.openxmlformats.org/markup-compatibility/2006">
              <mc:Choice xmlns:v="urn:schemas-microsoft-com:vml" Requires="v">
                <p:oleObj spid="_x0000_s3080" name="" r:id="rId1" imgW="5506085" imgH="2900045" progId="Word.Document.8">
                  <p:embed/>
                </p:oleObj>
              </mc:Choice>
              <mc:Fallback>
                <p:oleObj name="" r:id="rId1" imgW="5506085" imgH="2900045" progId="Word.Document.8">
                  <p:embed/>
                  <p:pic>
                    <p:nvPicPr>
                      <p:cNvPr id="0" name="图片 3079"/>
                      <p:cNvPicPr/>
                      <p:nvPr/>
                    </p:nvPicPr>
                    <p:blipFill>
                      <a:blip r:embed="rId2"/>
                      <a:stretch>
                        <a:fillRect/>
                      </a:stretch>
                    </p:blipFill>
                    <p:spPr>
                      <a:xfrm>
                        <a:off x="1055688" y="2055813"/>
                        <a:ext cx="7097712" cy="3735387"/>
                      </a:xfrm>
                      <a:prstGeom prst="rect">
                        <a:avLst/>
                      </a:prstGeom>
                      <a:noFill/>
                      <a:ln w="38100">
                        <a:noFill/>
                        <a:miter/>
                      </a:ln>
                    </p:spPr>
                  </p:pic>
                </p:oleObj>
              </mc:Fallback>
            </mc:AlternateContent>
          </a:graphicData>
        </a:graphic>
      </p:graphicFrame>
    </p:spTree>
  </p:cSld>
  <p:clrMapOvr>
    <a:masterClrMapping/>
  </p:clrMapOvr>
  <p:transition>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5" name="Line 9"/>
          <p:cNvSpPr/>
          <p:nvPr/>
        </p:nvSpPr>
        <p:spPr>
          <a:xfrm>
            <a:off x="8382000" y="533400"/>
            <a:ext cx="533400" cy="0"/>
          </a:xfrm>
          <a:prstGeom prst="line">
            <a:avLst/>
          </a:prstGeom>
          <a:ln w="28575" cap="flat" cmpd="sng">
            <a:solidFill>
              <a:schemeClr val="tx1"/>
            </a:solidFill>
            <a:prstDash val="solid"/>
            <a:round/>
            <a:headEnd type="none" w="med" len="med"/>
            <a:tailEnd type="none" w="med" len="med"/>
          </a:ln>
        </p:spPr>
      </p:sp>
      <p:sp>
        <p:nvSpPr>
          <p:cNvPr id="44043" name="Text Box 11"/>
          <p:cNvSpPr txBox="1">
            <a:spLocks noChangeArrowheads="1"/>
          </p:cNvSpPr>
          <p:nvPr/>
        </p:nvSpPr>
        <p:spPr bwMode="auto">
          <a:xfrm>
            <a:off x="685800" y="1020763"/>
            <a:ext cx="4876800" cy="579438"/>
          </a:xfrm>
          <a:prstGeom prst="rect">
            <a:avLst/>
          </a:prstGeom>
          <a:noFill/>
          <a:ln w="9525">
            <a:noFill/>
            <a:miter lim="800000"/>
          </a:ln>
          <a:effectLst/>
        </p:spPr>
        <p:txBody>
          <a:bodyPr>
            <a:spAutoFit/>
          </a:bodyPr>
          <a:lstStyle/>
          <a:p>
            <a:pPr marR="0" defTabSz="914400">
              <a:spcBef>
                <a:spcPct val="50000"/>
              </a:spcBef>
              <a:buClrTx/>
              <a:buSzTx/>
              <a:buFontTx/>
              <a:buNone/>
              <a:defRPr/>
            </a:pPr>
            <a:r>
              <a:rPr kumimoji="1" lang="zh-CN" altLang="en-US" sz="32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mn-cs"/>
              </a:rPr>
              <a:t>一、安全评价方法分类</a:t>
            </a:r>
            <a:endParaRPr kumimoji="1" lang="zh-CN" altLang="en-US" sz="32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mn-cs"/>
            </a:endParaRPr>
          </a:p>
        </p:txBody>
      </p:sp>
      <p:sp>
        <p:nvSpPr>
          <p:cNvPr id="44046" name="Rectangle 14"/>
          <p:cNvSpPr>
            <a:spLocks noChangeArrowheads="1"/>
          </p:cNvSpPr>
          <p:nvPr/>
        </p:nvSpPr>
        <p:spPr bwMode="auto">
          <a:xfrm>
            <a:off x="1490663" y="1844675"/>
            <a:ext cx="6034088" cy="3179763"/>
          </a:xfrm>
          <a:prstGeom prst="rect">
            <a:avLst/>
          </a:prstGeom>
          <a:noFill/>
          <a:ln w="9525">
            <a:noFill/>
            <a:miter lim="800000"/>
          </a:ln>
          <a:effectLst/>
        </p:spPr>
        <p:txBody>
          <a:bodyPr lIns="92075" tIns="46038" rIns="92075" bIns="46038"/>
          <a:lstStyle/>
          <a:p>
            <a:pPr marL="457200" marR="0" lvl="0" indent="-457200" algn="l" defTabSz="914400" rtl="0" eaLnBrk="1" fontAlgn="base" latinLnBrk="0" hangingPunct="1">
              <a:lnSpc>
                <a:spcPct val="200000"/>
              </a:lnSpc>
              <a:spcBef>
                <a:spcPct val="0"/>
              </a:spcBef>
              <a:spcAft>
                <a:spcPct val="0"/>
              </a:spcAft>
              <a:buClrTx/>
              <a:buSzTx/>
              <a:buFontTx/>
              <a:buAutoNum type="arabicPeriod"/>
              <a:defRPr/>
            </a:pPr>
            <a:r>
              <a:rPr kumimoji="1" lang="zh-CN" altLang="en-US" sz="2400" b="1"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按评价结果的量化程度分类法</a:t>
            </a:r>
            <a:endParaRPr kumimoji="1" lang="zh-CN" altLang="en-US" sz="2400" b="1"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457200" marR="0" lvl="0" indent="-457200" algn="l" defTabSz="914400" rtl="0" eaLnBrk="1" fontAlgn="base" latinLnBrk="0" hangingPunct="1">
              <a:lnSpc>
                <a:spcPct val="200000"/>
              </a:lnSpc>
              <a:spcBef>
                <a:spcPct val="0"/>
              </a:spcBef>
              <a:spcAft>
                <a:spcPct val="0"/>
              </a:spcAft>
              <a:buClrTx/>
              <a:buSzTx/>
              <a:buFontTx/>
              <a:buAutoNum type="arabicPeriod"/>
              <a:defRPr/>
            </a:pPr>
            <a:r>
              <a:rPr kumimoji="1" lang="zh-CN" altLang="en-US" sz="2400" b="1"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按评价的逻辑推理过程分类法</a:t>
            </a:r>
            <a:endParaRPr kumimoji="1" lang="zh-CN" altLang="en-US" sz="2400" b="1"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457200" marR="0" lvl="0" indent="-457200" algn="l" defTabSz="914400" rtl="0" eaLnBrk="1" fontAlgn="base" latinLnBrk="0" hangingPunct="1">
              <a:lnSpc>
                <a:spcPct val="200000"/>
              </a:lnSpc>
              <a:spcBef>
                <a:spcPct val="0"/>
              </a:spcBef>
              <a:spcAft>
                <a:spcPct val="0"/>
              </a:spcAft>
              <a:buClrTx/>
              <a:buSzTx/>
              <a:buFontTx/>
              <a:buAutoNum type="arabicPeriod"/>
              <a:defRPr/>
            </a:pPr>
            <a:r>
              <a:rPr kumimoji="1" lang="zh-CN" altLang="en-US" sz="2400" b="1"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按安全评价要达到的目的分类法</a:t>
            </a:r>
            <a:endParaRPr kumimoji="1" lang="zh-CN" altLang="en-US" sz="2400" b="1"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457200" marR="0" lvl="0" indent="-457200" algn="l" defTabSz="914400" rtl="0" eaLnBrk="1" fontAlgn="base" latinLnBrk="0" hangingPunct="1">
              <a:lnSpc>
                <a:spcPct val="200000"/>
              </a:lnSpc>
              <a:spcBef>
                <a:spcPct val="0"/>
              </a:spcBef>
              <a:spcAft>
                <a:spcPct val="0"/>
              </a:spcAft>
              <a:buClrTx/>
              <a:buSzTx/>
              <a:buFontTx/>
              <a:buAutoNum type="arabicPeriod"/>
              <a:defRPr/>
            </a:pPr>
            <a:r>
              <a:rPr kumimoji="1" lang="zh-CN" altLang="en-US" sz="2400" b="1"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按针对的系统性质（评价对象）分类法</a:t>
            </a:r>
            <a:endParaRPr kumimoji="1" lang="zh-CN" altLang="en-US" sz="2400" b="1" i="0" u="none" strike="noStrike" kern="1200" cap="none" spc="0" normalizeH="0" baseline="0" noProof="0" dirty="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p:txBody>
      </p:sp>
      <p:sp>
        <p:nvSpPr>
          <p:cNvPr id="6148" name="Text Box 16"/>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Tree>
  </p:cSld>
  <p:clrMapOvr>
    <a:masterClrMapping/>
  </p:clrMapOvr>
  <p:transition>
    <p:pull/>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4033" name="Text Box 2"/>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44034" name="Rectangle 3"/>
          <p:cNvSpPr/>
          <p:nvPr>
            <p:ph type="title"/>
          </p:nvPr>
        </p:nvSpPr>
        <p:spPr>
          <a:xfrm>
            <a:off x="900113" y="1052513"/>
            <a:ext cx="5256212" cy="685800"/>
          </a:xfrm>
          <a:noFill/>
          <a:ln>
            <a:noFill/>
          </a:ln>
        </p:spPr>
        <p:txBody>
          <a:bodyPr anchor="t" anchorCtr="0"/>
          <a:p>
            <a:pPr algn="l" eaLnBrk="1" hangingPunct="1">
              <a:buFont typeface="Wingdings" panose="05000000000000000000" pitchFamily="2" charset="2"/>
              <a:buChar char="v"/>
            </a:pPr>
            <a:r>
              <a:rPr lang="en-US" altLang="zh-CN" sz="2800" b="1" dirty="0">
                <a:solidFill>
                  <a:srgbClr val="000099"/>
                </a:solidFill>
                <a:ea typeface="楷体_GB2312" pitchFamily="49" charset="-122"/>
              </a:rPr>
              <a:t> </a:t>
            </a:r>
            <a:r>
              <a:rPr lang="zh-CN" altLang="en-US" sz="2800" b="1" dirty="0">
                <a:solidFill>
                  <a:srgbClr val="000099"/>
                </a:solidFill>
                <a:ea typeface="楷体_GB2312" pitchFamily="49" charset="-122"/>
              </a:rPr>
              <a:t>常用</a:t>
            </a:r>
            <a:r>
              <a:rPr lang="en-US" altLang="zh-CN" sz="2800" b="1" dirty="0">
                <a:solidFill>
                  <a:srgbClr val="000099"/>
                </a:solidFill>
                <a:ea typeface="楷体_GB2312" pitchFamily="49" charset="-122"/>
              </a:rPr>
              <a:t>HAZOP</a:t>
            </a:r>
            <a:r>
              <a:rPr lang="zh-CN" altLang="en-US" sz="2800" b="1" dirty="0">
                <a:solidFill>
                  <a:srgbClr val="000099"/>
                </a:solidFill>
                <a:ea typeface="楷体_GB2312" pitchFamily="49" charset="-122"/>
              </a:rPr>
              <a:t>分析工艺参数</a:t>
            </a:r>
            <a:endParaRPr lang="zh-CN" altLang="en-US" sz="2800" b="1" dirty="0">
              <a:solidFill>
                <a:srgbClr val="000099"/>
              </a:solidFill>
              <a:ea typeface="楷体_GB2312" pitchFamily="49" charset="-122"/>
            </a:endParaRPr>
          </a:p>
        </p:txBody>
      </p:sp>
      <p:graphicFrame>
        <p:nvGraphicFramePr>
          <p:cNvPr id="44035" name="Object 6"/>
          <p:cNvGraphicFramePr>
            <a:graphicFrameLocks noChangeAspect="1"/>
          </p:cNvGraphicFramePr>
          <p:nvPr/>
        </p:nvGraphicFramePr>
        <p:xfrm>
          <a:off x="990600" y="2139950"/>
          <a:ext cx="7162800" cy="857250"/>
        </p:xfrm>
        <a:graphic>
          <a:graphicData uri="http://schemas.openxmlformats.org/presentationml/2006/ole">
            <mc:AlternateContent xmlns:mc="http://schemas.openxmlformats.org/markup-compatibility/2006">
              <mc:Choice xmlns:v="urn:schemas-microsoft-com:vml" Requires="v">
                <p:oleObj spid="_x0000_s3079" name="" r:id="rId1" imgW="5506085" imgH="658495" progId="Word.Document.8">
                  <p:embed/>
                </p:oleObj>
              </mc:Choice>
              <mc:Fallback>
                <p:oleObj name="" r:id="rId1" imgW="5506085" imgH="658495" progId="Word.Document.8">
                  <p:embed/>
                  <p:pic>
                    <p:nvPicPr>
                      <p:cNvPr id="0" name="图片 3078"/>
                      <p:cNvPicPr/>
                      <p:nvPr/>
                    </p:nvPicPr>
                    <p:blipFill>
                      <a:blip r:embed="rId2"/>
                      <a:stretch>
                        <a:fillRect/>
                      </a:stretch>
                    </p:blipFill>
                    <p:spPr>
                      <a:xfrm>
                        <a:off x="990600" y="2139950"/>
                        <a:ext cx="7162800" cy="857250"/>
                      </a:xfrm>
                      <a:prstGeom prst="rect">
                        <a:avLst/>
                      </a:prstGeom>
                      <a:noFill/>
                      <a:ln w="38100">
                        <a:noFill/>
                        <a:miter/>
                      </a:ln>
                    </p:spPr>
                  </p:pic>
                </p:oleObj>
              </mc:Fallback>
            </mc:AlternateContent>
          </a:graphicData>
        </a:graphic>
      </p:graphicFrame>
      <p:sp>
        <p:nvSpPr>
          <p:cNvPr id="208903" name="Text Box 7"/>
          <p:cNvSpPr txBox="1">
            <a:spLocks noChangeArrowheads="1"/>
          </p:cNvSpPr>
          <p:nvPr/>
        </p:nvSpPr>
        <p:spPr bwMode="auto">
          <a:xfrm>
            <a:off x="838200" y="3467100"/>
            <a:ext cx="8153400" cy="2171700"/>
          </a:xfrm>
          <a:prstGeom prst="rect">
            <a:avLst/>
          </a:prstGeom>
          <a:noFill/>
          <a:ln w="9525">
            <a:noFill/>
            <a:miter lim="800000"/>
          </a:ln>
          <a:effectLst/>
        </p:spPr>
        <p:txBody>
          <a:bodyPr>
            <a:spAutoFit/>
          </a:bodyPr>
          <a:lstStyle/>
          <a:p>
            <a:pPr marR="0" algn="just" defTabSz="914400">
              <a:lnSpc>
                <a:spcPct val="170000"/>
              </a:lnSpc>
              <a:buClrTx/>
              <a:buSzTx/>
              <a:buFontTx/>
              <a:buNone/>
              <a:defRPr/>
            </a:pPr>
            <a:r>
              <a:rPr kumimoji="1" lang="en-US" altLang="zh-CN"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rPr>
              <a:t> </a:t>
            </a:r>
            <a:r>
              <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rPr>
              <a:t>引导词                工艺参数                   偏差</a:t>
            </a:r>
            <a:endPar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endParaRPr>
          </a:p>
          <a:p>
            <a:pPr marR="0" algn="just" defTabSz="914400">
              <a:lnSpc>
                <a:spcPct val="170000"/>
              </a:lnSpc>
              <a:buClrTx/>
              <a:buSzTx/>
              <a:buFontTx/>
              <a:buNone/>
              <a:defRPr/>
            </a:pPr>
            <a:r>
              <a:rPr kumimoji="1" lang="zh-CN" altLang="en-US"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  </a:t>
            </a:r>
            <a:r>
              <a:rPr kumimoji="1" lang="en-US" altLang="zh-CN"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NONE</a:t>
            </a:r>
            <a:r>
              <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rPr>
              <a:t>（空白）       ＋</a:t>
            </a:r>
            <a:r>
              <a:rPr kumimoji="1" lang="zh-CN" altLang="en-US"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  </a:t>
            </a:r>
            <a:r>
              <a:rPr kumimoji="1" lang="en-US" altLang="zh-CN"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FLOW</a:t>
            </a:r>
            <a:r>
              <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rPr>
              <a:t>（流量）       ＝</a:t>
            </a:r>
            <a:r>
              <a:rPr kumimoji="1" lang="en-US" altLang="zh-CN"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NONE FLOW</a:t>
            </a:r>
            <a:r>
              <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rPr>
              <a:t>（无流量）</a:t>
            </a:r>
            <a:endPar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endParaRPr>
          </a:p>
          <a:p>
            <a:pPr marR="0" algn="just" defTabSz="914400">
              <a:lnSpc>
                <a:spcPct val="170000"/>
              </a:lnSpc>
              <a:buClrTx/>
              <a:buSzTx/>
              <a:buFontTx/>
              <a:buNone/>
              <a:defRPr/>
            </a:pPr>
            <a:r>
              <a:rPr kumimoji="1" lang="zh-CN" altLang="en-US"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  </a:t>
            </a:r>
            <a:r>
              <a:rPr kumimoji="1" lang="en-US" altLang="zh-CN"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MORE</a:t>
            </a:r>
            <a:r>
              <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rPr>
              <a:t>（过量）       ＋</a:t>
            </a:r>
            <a:r>
              <a:rPr kumimoji="1" lang="zh-CN" altLang="en-US"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  </a:t>
            </a:r>
            <a:r>
              <a:rPr kumimoji="1" lang="en-US" altLang="zh-CN"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PRESSURE</a:t>
            </a:r>
            <a:r>
              <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rPr>
              <a:t>（压力）  ＝ </a:t>
            </a:r>
            <a:r>
              <a:rPr kumimoji="1" lang="en-US" altLang="zh-CN"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HIGH PRESSURE</a:t>
            </a:r>
            <a:r>
              <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rPr>
              <a:t>（压力高）</a:t>
            </a:r>
            <a:endPar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endParaRPr>
          </a:p>
          <a:p>
            <a:pPr marR="0" algn="just" defTabSz="914400">
              <a:lnSpc>
                <a:spcPct val="170000"/>
              </a:lnSpc>
              <a:buClrTx/>
              <a:buSzTx/>
              <a:buFontTx/>
              <a:buNone/>
              <a:defRPr/>
            </a:pPr>
            <a:r>
              <a:rPr kumimoji="1" lang="zh-CN" altLang="en-US"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  </a:t>
            </a:r>
            <a:r>
              <a:rPr kumimoji="1" lang="en-US" altLang="zh-CN"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AS WELL AS</a:t>
            </a:r>
            <a:r>
              <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rPr>
              <a:t>（伴随） ＋</a:t>
            </a:r>
            <a:r>
              <a:rPr kumimoji="1" lang="en-US" altLang="zh-CN"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ONE PHASE</a:t>
            </a:r>
            <a:r>
              <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rPr>
              <a:t>（一相）  ＝</a:t>
            </a:r>
            <a:r>
              <a:rPr kumimoji="1" lang="en-US" altLang="zh-CN"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TWO PHASE</a:t>
            </a:r>
            <a:r>
              <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rPr>
              <a:t>（两相）</a:t>
            </a:r>
            <a:endPar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endParaRPr>
          </a:p>
          <a:p>
            <a:pPr marR="0" algn="just" defTabSz="914400">
              <a:lnSpc>
                <a:spcPct val="170000"/>
              </a:lnSpc>
              <a:buClrTx/>
              <a:buSzTx/>
              <a:buFontTx/>
              <a:buNone/>
              <a:defRPr/>
            </a:pPr>
            <a:r>
              <a:rPr kumimoji="1" lang="zh-CN" altLang="en-US"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  </a:t>
            </a:r>
            <a:r>
              <a:rPr kumimoji="1" lang="en-US" altLang="zh-CN"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OTHER THAN</a:t>
            </a:r>
            <a:r>
              <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rPr>
              <a:t>（异常）＋</a:t>
            </a:r>
            <a:r>
              <a:rPr kumimoji="1" lang="en-US" altLang="zh-CN"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OPERATION</a:t>
            </a:r>
            <a:r>
              <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rPr>
              <a:t>（操作） ＝</a:t>
            </a:r>
            <a:r>
              <a:rPr kumimoji="1" lang="en-US" altLang="zh-CN"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rPr>
              <a:t>MAINTENANCE</a:t>
            </a:r>
            <a:r>
              <a:rPr kumimoji="1" lang="zh-CN" altLang="en-US" sz="1600" b="1" kern="1200" cap="none" spc="0" normalizeH="0" baseline="0" noProof="0">
                <a:solidFill>
                  <a:schemeClr val="accent2"/>
                </a:solidFill>
                <a:effectLst>
                  <a:outerShdw blurRad="38100" dist="38100" dir="2700000" algn="tl">
                    <a:srgbClr val="C0C0C0"/>
                  </a:outerShdw>
                </a:effectLst>
                <a:latin typeface="宋体" panose="02010600030101010101" pitchFamily="2" charset="-122"/>
                <a:ea typeface="宋体" panose="02010600030101010101" pitchFamily="2" charset="-122"/>
                <a:cs typeface="+mn-cs"/>
              </a:rPr>
              <a:t>（维修）</a:t>
            </a:r>
            <a:endParaRPr kumimoji="1" lang="zh-CN" altLang="en-US" sz="16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宋体" panose="02010600030101010101" pitchFamily="2" charset="-122"/>
              <a:cs typeface="+mn-cs"/>
            </a:endParaRPr>
          </a:p>
        </p:txBody>
      </p:sp>
    </p:spTree>
  </p:cSld>
  <p:clrMapOvr>
    <a:masterClrMapping/>
  </p:clrMapOvr>
  <p:transition>
    <p:pull/>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1" name="Text Box 2"/>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206851" name="Text Box 3"/>
          <p:cNvSpPr txBox="1">
            <a:spLocks noChangeArrowheads="1"/>
          </p:cNvSpPr>
          <p:nvPr/>
        </p:nvSpPr>
        <p:spPr bwMode="auto">
          <a:xfrm>
            <a:off x="990600" y="1600200"/>
            <a:ext cx="7010400" cy="4116388"/>
          </a:xfrm>
          <a:prstGeom prst="rect">
            <a:avLst/>
          </a:prstGeom>
          <a:noFill/>
          <a:ln w="9525">
            <a:noFill/>
            <a:miter lim="800000"/>
          </a:ln>
          <a:effectLst/>
        </p:spPr>
        <p:txBody>
          <a:bodyPr>
            <a:spAutoFit/>
          </a:bodyPr>
          <a:lstStyle/>
          <a:p>
            <a:pPr marR="0" defTabSz="914400">
              <a:lnSpc>
                <a:spcPct val="260000"/>
              </a:lnSpc>
              <a:spcBef>
                <a:spcPct val="50000"/>
              </a:spcBef>
              <a:buClrTx/>
              <a:buSzTx/>
              <a:buFontTx/>
              <a:buNone/>
              <a:defRPr/>
            </a:pPr>
            <a:r>
              <a:rPr kumimoji="1" lang="en-US" altLang="zh-CN" sz="20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楷体_GB2312" pitchFamily="49" charset="-122"/>
                <a:cs typeface="+mn-cs"/>
              </a:rPr>
              <a:t>        </a:t>
            </a:r>
            <a:r>
              <a:rPr kumimoji="1" lang="zh-CN" altLang="en-US" sz="20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楷体_GB2312" pitchFamily="49" charset="-122"/>
                <a:cs typeface="+mn-cs"/>
              </a:rPr>
              <a:t>方法是基于这样一个基本概念，</a:t>
            </a:r>
            <a:r>
              <a:rPr kumimoji="1" lang="zh-CN" altLang="en-US" sz="2000" b="1" u="sng" kern="1200" cap="none" spc="0" normalizeH="0" baseline="0" noProof="0">
                <a:solidFill>
                  <a:srgbClr val="FF3300"/>
                </a:solidFill>
                <a:effectLst>
                  <a:outerShdw blurRad="38100" dist="38100" dir="2700000" algn="tl">
                    <a:srgbClr val="C0C0C0"/>
                  </a:outerShdw>
                </a:effectLst>
                <a:latin typeface="Times New Roman" panose="02020603050405020304" pitchFamily="18" charset="0"/>
                <a:ea typeface="楷体_GB2312" pitchFamily="49" charset="-122"/>
                <a:cs typeface="+mn-cs"/>
              </a:rPr>
              <a:t>即各个专业、具有不同知识背景的人员所组成的分析组一起工作比他们独自一人单独工作更具有创造性与系统性，能识别更多的问题</a:t>
            </a:r>
            <a:r>
              <a:rPr kumimoji="1" lang="zh-CN" altLang="en-US" sz="20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楷体_GB2312" pitchFamily="49" charset="-122"/>
                <a:cs typeface="+mn-cs"/>
              </a:rPr>
              <a:t>。</a:t>
            </a:r>
            <a:endParaRPr kumimoji="1" lang="zh-CN" altLang="en-US" sz="20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楷体_GB2312" pitchFamily="49" charset="-122"/>
              <a:cs typeface="+mn-cs"/>
            </a:endParaRPr>
          </a:p>
          <a:p>
            <a:pPr marR="0" defTabSz="914400">
              <a:spcBef>
                <a:spcPct val="50000"/>
              </a:spcBef>
              <a:buClrTx/>
              <a:buSzTx/>
              <a:buFontTx/>
              <a:buNone/>
              <a:defRPr/>
            </a:pPr>
            <a:r>
              <a:rPr kumimoji="1" lang="zh-CN" altLang="en-US" sz="36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楷体_GB2312" pitchFamily="49" charset="-122"/>
                <a:cs typeface="+mn-cs"/>
              </a:rPr>
              <a:t>     </a:t>
            </a:r>
            <a:r>
              <a:rPr kumimoji="1" lang="en-US" altLang="zh-CN" sz="36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楷体_GB2312" pitchFamily="49" charset="-122"/>
                <a:cs typeface="+mn-cs"/>
              </a:rPr>
              <a:t>Brain Storming</a:t>
            </a:r>
            <a:endParaRPr kumimoji="1" lang="en-US" altLang="zh-CN" sz="36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楷体_GB2312" pitchFamily="49" charset="-122"/>
              <a:cs typeface="+mn-cs"/>
            </a:endParaRPr>
          </a:p>
          <a:p>
            <a:pPr marR="0" defTabSz="914400">
              <a:spcBef>
                <a:spcPct val="50000"/>
              </a:spcBef>
              <a:buClrTx/>
              <a:buSzTx/>
              <a:buFontTx/>
              <a:buNone/>
              <a:defRPr/>
            </a:pPr>
            <a:r>
              <a:rPr kumimoji="1" lang="en-US" altLang="zh-CN" sz="36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楷体_GB2312" pitchFamily="49" charset="-122"/>
                <a:cs typeface="+mn-cs"/>
              </a:rPr>
              <a:t>      </a:t>
            </a:r>
            <a:r>
              <a:rPr kumimoji="1" lang="zh-CN" altLang="en-US" sz="36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楷体_GB2312" pitchFamily="49" charset="-122"/>
                <a:cs typeface="+mn-cs"/>
              </a:rPr>
              <a:t>（</a:t>
            </a:r>
            <a:r>
              <a:rPr kumimoji="1" lang="zh-CN" altLang="en-US" sz="3600" b="1" i="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楷体_GB2312" pitchFamily="49" charset="-122"/>
                <a:cs typeface="+mn-cs"/>
              </a:rPr>
              <a:t>头脑风暴</a:t>
            </a:r>
            <a:r>
              <a:rPr kumimoji="1" lang="zh-CN" altLang="en-US" sz="36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楷体_GB2312" pitchFamily="49" charset="-122"/>
                <a:cs typeface="+mn-cs"/>
              </a:rPr>
              <a:t>）</a:t>
            </a:r>
            <a:endParaRPr kumimoji="1" lang="zh-CN" altLang="en-US" sz="20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楷体_GB2312" pitchFamily="49" charset="-122"/>
              <a:cs typeface="+mn-cs"/>
            </a:endParaRPr>
          </a:p>
        </p:txBody>
      </p:sp>
      <p:graphicFrame>
        <p:nvGraphicFramePr>
          <p:cNvPr id="46083" name="Object 4"/>
          <p:cNvGraphicFramePr>
            <a:graphicFrameLocks noChangeAspect="1"/>
          </p:cNvGraphicFramePr>
          <p:nvPr/>
        </p:nvGraphicFramePr>
        <p:xfrm>
          <a:off x="6415088" y="4267200"/>
          <a:ext cx="1814512" cy="1403350"/>
        </p:xfrm>
        <a:graphic>
          <a:graphicData uri="http://schemas.openxmlformats.org/presentationml/2006/ole">
            <mc:AlternateContent xmlns:mc="http://schemas.openxmlformats.org/markup-compatibility/2006">
              <mc:Choice xmlns:v="urn:schemas-microsoft-com:vml" Requires="v">
                <p:oleObj spid="_x0000_s3081" name="" r:id="rId1" imgW="1814195" imgH="1403350" progId="MS_ClipArt_Gallery.5">
                  <p:embed/>
                </p:oleObj>
              </mc:Choice>
              <mc:Fallback>
                <p:oleObj name="" r:id="rId1" imgW="1814195" imgH="1403350" progId="MS_ClipArt_Gallery.5">
                  <p:embed/>
                  <p:pic>
                    <p:nvPicPr>
                      <p:cNvPr id="0" name="图片 3080"/>
                      <p:cNvPicPr/>
                      <p:nvPr/>
                    </p:nvPicPr>
                    <p:blipFill>
                      <a:blip r:embed="rId2"/>
                      <a:stretch>
                        <a:fillRect/>
                      </a:stretch>
                    </p:blipFill>
                    <p:spPr>
                      <a:xfrm>
                        <a:off x="6415088" y="4267200"/>
                        <a:ext cx="1814512" cy="1403350"/>
                      </a:xfrm>
                      <a:prstGeom prst="rect">
                        <a:avLst/>
                      </a:prstGeom>
                      <a:noFill/>
                      <a:ln w="38100">
                        <a:noFill/>
                        <a:miter/>
                      </a:ln>
                    </p:spPr>
                  </p:pic>
                </p:oleObj>
              </mc:Fallback>
            </mc:AlternateContent>
          </a:graphicData>
        </a:graphic>
      </p:graphicFrame>
      <p:sp>
        <p:nvSpPr>
          <p:cNvPr id="46084" name="Rectangle 5"/>
          <p:cNvSpPr/>
          <p:nvPr>
            <p:ph type="title"/>
          </p:nvPr>
        </p:nvSpPr>
        <p:spPr>
          <a:xfrm>
            <a:off x="900113" y="1052513"/>
            <a:ext cx="3124200" cy="685800"/>
          </a:xfrm>
          <a:noFill/>
          <a:ln>
            <a:noFill/>
          </a:ln>
        </p:spPr>
        <p:txBody>
          <a:bodyPr anchor="t" anchorCtr="0"/>
          <a:p>
            <a:pPr algn="l" eaLnBrk="1" hangingPunct="1">
              <a:buFont typeface="Wingdings" panose="05000000000000000000" pitchFamily="2" charset="2"/>
              <a:buChar char="v"/>
            </a:pPr>
            <a:r>
              <a:rPr lang="en-US" altLang="zh-CN" sz="2800" b="1" dirty="0">
                <a:solidFill>
                  <a:srgbClr val="000099"/>
                </a:solidFill>
                <a:latin typeface="楷体_GB2312" pitchFamily="49" charset="-122"/>
                <a:ea typeface="楷体_GB2312" pitchFamily="49" charset="-122"/>
              </a:rPr>
              <a:t> </a:t>
            </a:r>
            <a:r>
              <a:rPr lang="zh-CN" altLang="en-US" sz="2800" b="1" dirty="0">
                <a:solidFill>
                  <a:srgbClr val="000099"/>
                </a:solidFill>
                <a:latin typeface="楷体_GB2312" pitchFamily="49" charset="-122"/>
                <a:ea typeface="楷体_GB2312" pitchFamily="49" charset="-122"/>
              </a:rPr>
              <a:t>方法基础</a:t>
            </a:r>
            <a:endParaRPr lang="zh-CN" altLang="en-US" sz="2800" b="1" dirty="0">
              <a:solidFill>
                <a:srgbClr val="000099"/>
              </a:solidFill>
              <a:latin typeface="楷体_GB2312" pitchFamily="49" charset="-122"/>
              <a:ea typeface="楷体_GB2312" pitchFamily="49" charset="-122"/>
            </a:endParaRPr>
          </a:p>
        </p:txBody>
      </p:sp>
    </p:spTree>
  </p:cSld>
  <p:clrMapOvr>
    <a:masterClrMapping/>
  </p:clrMapOvr>
  <p:transition>
    <p:pull/>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29" name="Text Box 2"/>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48130" name="Rectangle 5"/>
          <p:cNvSpPr/>
          <p:nvPr>
            <p:ph type="title"/>
          </p:nvPr>
        </p:nvSpPr>
        <p:spPr>
          <a:xfrm>
            <a:off x="900113" y="1052513"/>
            <a:ext cx="3671887" cy="685800"/>
          </a:xfrm>
          <a:noFill/>
          <a:ln>
            <a:noFill/>
          </a:ln>
        </p:spPr>
        <p:txBody>
          <a:bodyPr anchor="t" anchorCtr="0"/>
          <a:p>
            <a:pPr algn="l" eaLnBrk="1" hangingPunct="1">
              <a:buFont typeface="Wingdings" panose="05000000000000000000" pitchFamily="2" charset="2"/>
              <a:buChar char="v"/>
            </a:pPr>
            <a:r>
              <a:rPr lang="en-US" altLang="zh-CN" sz="2800" b="1" dirty="0">
                <a:solidFill>
                  <a:srgbClr val="000099"/>
                </a:solidFill>
                <a:latin typeface="楷体_GB2312" pitchFamily="49" charset="-122"/>
                <a:ea typeface="楷体_GB2312" pitchFamily="49" charset="-122"/>
              </a:rPr>
              <a:t> </a:t>
            </a:r>
            <a:r>
              <a:rPr lang="zh-CN" altLang="en-US" sz="2800" b="1" dirty="0">
                <a:solidFill>
                  <a:srgbClr val="000099"/>
                </a:solidFill>
                <a:latin typeface="楷体_GB2312" pitchFamily="49" charset="-122"/>
                <a:ea typeface="楷体_GB2312" pitchFamily="49" charset="-122"/>
              </a:rPr>
              <a:t>分析的成败关键</a:t>
            </a:r>
            <a:endParaRPr lang="zh-CN" altLang="en-US" sz="2800" b="1" dirty="0">
              <a:solidFill>
                <a:srgbClr val="000099"/>
              </a:solidFill>
              <a:latin typeface="楷体_GB2312" pitchFamily="49" charset="-122"/>
              <a:ea typeface="楷体_GB2312" pitchFamily="49" charset="-122"/>
            </a:endParaRPr>
          </a:p>
        </p:txBody>
      </p:sp>
      <p:sp>
        <p:nvSpPr>
          <p:cNvPr id="196615" name="Text Box 7"/>
          <p:cNvSpPr txBox="1">
            <a:spLocks noChangeArrowheads="1"/>
          </p:cNvSpPr>
          <p:nvPr/>
        </p:nvSpPr>
        <p:spPr bwMode="auto">
          <a:xfrm>
            <a:off x="1143000" y="1841500"/>
            <a:ext cx="7316788" cy="3779838"/>
          </a:xfrm>
          <a:prstGeom prst="rect">
            <a:avLst/>
          </a:prstGeom>
          <a:noFill/>
          <a:ln w="9525">
            <a:noFill/>
            <a:miter lim="800000"/>
          </a:ln>
          <a:effectLst/>
        </p:spPr>
        <p:txBody>
          <a:bodyPr>
            <a:spAutoFit/>
          </a:bodyPr>
          <a:lstStyle/>
          <a:p>
            <a:pPr marR="0" defTabSz="914400">
              <a:lnSpc>
                <a:spcPct val="160000"/>
              </a:lnSpc>
              <a:spcBef>
                <a:spcPct val="50000"/>
              </a:spcBef>
              <a:buClrTx/>
              <a:buSzTx/>
              <a:buFontTx/>
              <a:buChar char="•"/>
              <a:defRPr/>
            </a:pPr>
            <a:r>
              <a:rPr kumimoji="1" lang="en-US" altLang="zh-CN" sz="20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楷体_GB2312" pitchFamily="49" charset="-122"/>
                <a:cs typeface="+mn-cs"/>
              </a:rPr>
              <a:t> </a:t>
            </a:r>
            <a:r>
              <a:rPr kumimoji="1" lang="zh-CN" altLang="en-US" sz="20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楷体_GB2312" pitchFamily="49" charset="-122"/>
                <a:cs typeface="+mn-cs"/>
              </a:rPr>
              <a:t>分析研究所依据的制造过程图表及有关数据；</a:t>
            </a:r>
            <a:endParaRPr kumimoji="1" lang="zh-CN" altLang="en-US" sz="20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楷体_GB2312" pitchFamily="49" charset="-122"/>
              <a:cs typeface="+mn-cs"/>
            </a:endParaRPr>
          </a:p>
          <a:p>
            <a:pPr marR="0" defTabSz="914400">
              <a:lnSpc>
                <a:spcPct val="160000"/>
              </a:lnSpc>
              <a:spcBef>
                <a:spcPct val="50000"/>
              </a:spcBef>
              <a:buClrTx/>
              <a:buSzTx/>
              <a:buFontTx/>
              <a:buChar char="•"/>
              <a:defRPr/>
            </a:pPr>
            <a:r>
              <a:rPr kumimoji="1" lang="zh-CN" altLang="en-US" sz="20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楷体_GB2312" pitchFamily="49" charset="-122"/>
                <a:cs typeface="+mn-cs"/>
              </a:rPr>
              <a:t> 小组成员的专业技术和洞察能力；</a:t>
            </a:r>
            <a:endParaRPr kumimoji="1" lang="zh-CN" altLang="en-US" sz="20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楷体_GB2312" pitchFamily="49" charset="-122"/>
              <a:cs typeface="+mn-cs"/>
            </a:endParaRPr>
          </a:p>
          <a:p>
            <a:pPr marR="0" defTabSz="914400">
              <a:lnSpc>
                <a:spcPct val="160000"/>
              </a:lnSpc>
              <a:spcBef>
                <a:spcPct val="50000"/>
              </a:spcBef>
              <a:buClrTx/>
              <a:buSzTx/>
              <a:buFontTx/>
              <a:buChar char="•"/>
              <a:defRPr/>
            </a:pPr>
            <a:r>
              <a:rPr kumimoji="1" lang="zh-CN" altLang="en-US" sz="20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楷体_GB2312" pitchFamily="49" charset="-122"/>
                <a:cs typeface="+mn-cs"/>
              </a:rPr>
              <a:t> 小组成员运用此方法帮助其想象动作偏离、原因和后果的透</a:t>
            </a:r>
            <a:endParaRPr kumimoji="1" lang="zh-CN" altLang="en-US" sz="20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楷体_GB2312" pitchFamily="49" charset="-122"/>
              <a:cs typeface="+mn-cs"/>
            </a:endParaRPr>
          </a:p>
          <a:p>
            <a:pPr marR="0" defTabSz="914400">
              <a:lnSpc>
                <a:spcPct val="90000"/>
              </a:lnSpc>
              <a:spcBef>
                <a:spcPct val="50000"/>
              </a:spcBef>
              <a:buClrTx/>
              <a:buSzTx/>
              <a:buFontTx/>
              <a:buNone/>
              <a:defRPr/>
            </a:pPr>
            <a:r>
              <a:rPr kumimoji="1" lang="zh-CN" altLang="en-US" sz="20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楷体_GB2312" pitchFamily="49" charset="-122"/>
                <a:cs typeface="+mn-cs"/>
              </a:rPr>
              <a:t>  视能力；</a:t>
            </a:r>
            <a:endParaRPr kumimoji="1" lang="zh-CN" altLang="en-US" sz="20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楷体_GB2312" pitchFamily="49" charset="-122"/>
              <a:cs typeface="+mn-cs"/>
            </a:endParaRPr>
          </a:p>
          <a:p>
            <a:pPr marR="0" defTabSz="914400">
              <a:lnSpc>
                <a:spcPct val="160000"/>
              </a:lnSpc>
              <a:spcBef>
                <a:spcPct val="50000"/>
              </a:spcBef>
              <a:buClrTx/>
              <a:buSzTx/>
              <a:buFontTx/>
              <a:buChar char="•"/>
              <a:defRPr/>
            </a:pPr>
            <a:r>
              <a:rPr kumimoji="1" lang="zh-CN" altLang="en-US" sz="20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楷体_GB2312" pitchFamily="49" charset="-122"/>
                <a:cs typeface="+mn-cs"/>
              </a:rPr>
              <a:t> 小组成员具备事故严重性分析能力，尤其是对已指出的危害，</a:t>
            </a:r>
            <a:endParaRPr kumimoji="1" lang="zh-CN" altLang="en-US" sz="20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楷体_GB2312" pitchFamily="49" charset="-122"/>
              <a:cs typeface="+mn-cs"/>
            </a:endParaRPr>
          </a:p>
          <a:p>
            <a:pPr marR="0" defTabSz="914400">
              <a:lnSpc>
                <a:spcPct val="90000"/>
              </a:lnSpc>
              <a:spcBef>
                <a:spcPct val="50000"/>
              </a:spcBef>
              <a:buClrTx/>
              <a:buSzTx/>
              <a:buFontTx/>
              <a:buNone/>
              <a:defRPr/>
            </a:pPr>
            <a:r>
              <a:rPr kumimoji="1" lang="zh-CN" altLang="en-US" sz="20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楷体_GB2312" pitchFamily="49" charset="-122"/>
                <a:cs typeface="+mn-cs"/>
              </a:rPr>
              <a:t>  在评估其严重性之时能对危害可能引起的严重性大小，具有</a:t>
            </a:r>
            <a:endParaRPr kumimoji="1" lang="zh-CN" altLang="en-US" sz="20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楷体_GB2312" pitchFamily="49" charset="-122"/>
              <a:cs typeface="+mn-cs"/>
            </a:endParaRPr>
          </a:p>
          <a:p>
            <a:pPr marR="0" defTabSz="914400">
              <a:lnSpc>
                <a:spcPct val="90000"/>
              </a:lnSpc>
              <a:spcBef>
                <a:spcPct val="50000"/>
              </a:spcBef>
              <a:buClrTx/>
              <a:buSzTx/>
              <a:buFontTx/>
              <a:buNone/>
              <a:defRPr/>
            </a:pPr>
            <a:r>
              <a:rPr kumimoji="1" lang="zh-CN" altLang="en-US" sz="20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楷体_GB2312" pitchFamily="49" charset="-122"/>
                <a:cs typeface="+mn-cs"/>
              </a:rPr>
              <a:t>  衡量其轻重之感。</a:t>
            </a:r>
            <a:endParaRPr kumimoji="1" lang="zh-CN" altLang="en-US" sz="2000" b="1" kern="1200" cap="none" spc="0" normalizeH="0" baseline="0" noProof="0">
              <a:solidFill>
                <a:schemeClr val="accent2"/>
              </a:solidFill>
              <a:effectLst>
                <a:outerShdw blurRad="38100" dist="38100" dir="2700000" algn="tl">
                  <a:srgbClr val="C0C0C0"/>
                </a:outerShdw>
              </a:effectLst>
              <a:latin typeface="Times New Roman" panose="02020603050405020304" pitchFamily="18" charset="0"/>
              <a:ea typeface="楷体_GB2312" pitchFamily="49" charset="-122"/>
              <a:cs typeface="+mn-cs"/>
            </a:endParaRPr>
          </a:p>
        </p:txBody>
      </p:sp>
    </p:spTree>
  </p:cSld>
  <p:clrMapOvr>
    <a:masterClrMapping/>
  </p:clrMapOvr>
  <p:transition>
    <p:pull/>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7" name="Rectangle 2"/>
          <p:cNvSpPr/>
          <p:nvPr>
            <p:ph type="title"/>
          </p:nvPr>
        </p:nvSpPr>
        <p:spPr>
          <a:xfrm>
            <a:off x="590550" y="908050"/>
            <a:ext cx="8229600" cy="706438"/>
          </a:xfrm>
          <a:noFill/>
          <a:ln>
            <a:noFill/>
          </a:ln>
        </p:spPr>
        <p:txBody>
          <a:bodyPr anchor="t" anchorCtr="0"/>
          <a:p>
            <a:pPr algn="l" eaLnBrk="1" hangingPunct="1">
              <a:buFont typeface="Wingdings" panose="05000000000000000000" pitchFamily="2" charset="2"/>
              <a:buChar char="v"/>
            </a:pPr>
            <a:r>
              <a:rPr lang="en-US" altLang="zh-CN" sz="2800" b="1" dirty="0">
                <a:solidFill>
                  <a:srgbClr val="000099"/>
                </a:solidFill>
                <a:latin typeface="楷体_GB2312" pitchFamily="49" charset="-122"/>
                <a:ea typeface="楷体_GB2312" pitchFamily="49" charset="-122"/>
              </a:rPr>
              <a:t> </a:t>
            </a:r>
            <a:r>
              <a:rPr lang="zh-CN" altLang="en-US" sz="2800" b="1" dirty="0">
                <a:solidFill>
                  <a:srgbClr val="000099"/>
                </a:solidFill>
                <a:latin typeface="楷体_GB2312" pitchFamily="49" charset="-122"/>
                <a:ea typeface="楷体_GB2312" pitchFamily="49" charset="-122"/>
              </a:rPr>
              <a:t>分析步骤</a:t>
            </a:r>
            <a:endParaRPr lang="zh-CN" altLang="en-US" sz="2800" b="1" dirty="0">
              <a:solidFill>
                <a:srgbClr val="000099"/>
              </a:solidFill>
              <a:latin typeface="楷体_GB2312" pitchFamily="49" charset="-122"/>
              <a:ea typeface="楷体_GB2312" pitchFamily="49" charset="-122"/>
            </a:endParaRPr>
          </a:p>
        </p:txBody>
      </p:sp>
      <p:sp>
        <p:nvSpPr>
          <p:cNvPr id="50178" name="Text Box 4"/>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graphicFrame>
        <p:nvGraphicFramePr>
          <p:cNvPr id="50179" name="Object 5"/>
          <p:cNvGraphicFramePr>
            <a:graphicFrameLocks noGrp="1" noChangeAspect="1"/>
          </p:cNvGraphicFramePr>
          <p:nvPr>
            <p:ph idx="1"/>
          </p:nvPr>
        </p:nvGraphicFramePr>
        <p:xfrm>
          <a:off x="971550" y="1881188"/>
          <a:ext cx="7416800" cy="3779837"/>
        </p:xfrm>
        <a:graphic>
          <a:graphicData uri="http://schemas.openxmlformats.org/presentationml/2006/ole">
            <mc:AlternateContent xmlns:mc="http://schemas.openxmlformats.org/markup-compatibility/2006">
              <mc:Choice xmlns:v="urn:schemas-microsoft-com:vml" Requires="v">
                <p:oleObj spid="_x0000_s3083" name="" r:id="rId1" imgW="4934585" imgH="2514600" progId="Visio.Drawing.6">
                  <p:embed/>
                </p:oleObj>
              </mc:Choice>
              <mc:Fallback>
                <p:oleObj name="" r:id="rId1" imgW="4934585" imgH="2514600" progId="Visio.Drawing.6">
                  <p:embed/>
                  <p:pic>
                    <p:nvPicPr>
                      <p:cNvPr id="0" name="图片 3082"/>
                      <p:cNvPicPr/>
                      <p:nvPr/>
                    </p:nvPicPr>
                    <p:blipFill>
                      <a:blip r:embed="rId2"/>
                      <a:stretch>
                        <a:fillRect/>
                      </a:stretch>
                    </p:blipFill>
                    <p:spPr>
                      <a:xfrm>
                        <a:off x="971550" y="1881188"/>
                        <a:ext cx="7416800" cy="3779837"/>
                      </a:xfrm>
                      <a:prstGeom prst="rect">
                        <a:avLst/>
                      </a:prstGeom>
                      <a:noFill/>
                      <a:ln w="38100">
                        <a:noFill/>
                        <a:miter/>
                      </a:ln>
                    </p:spPr>
                  </p:pic>
                </p:oleObj>
              </mc:Fallback>
            </mc:AlternateContent>
          </a:graphicData>
        </a:graphic>
      </p:graphicFrame>
    </p:spTree>
  </p:cSld>
  <p:clrMapOvr>
    <a:masterClrMapping/>
  </p:clrMapOvr>
  <p:transition>
    <p:pull/>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5" name="Rectangle 2"/>
          <p:cNvSpPr/>
          <p:nvPr>
            <p:ph type="title"/>
          </p:nvPr>
        </p:nvSpPr>
        <p:spPr>
          <a:xfrm>
            <a:off x="590550" y="908050"/>
            <a:ext cx="8229600" cy="706438"/>
          </a:xfrm>
          <a:noFill/>
          <a:ln>
            <a:noFill/>
          </a:ln>
        </p:spPr>
        <p:txBody>
          <a:bodyPr anchor="t" anchorCtr="0"/>
          <a:p>
            <a:pPr algn="l" eaLnBrk="1" hangingPunct="1">
              <a:buFont typeface="Wingdings" panose="05000000000000000000" pitchFamily="2" charset="2"/>
              <a:buChar char="v"/>
            </a:pPr>
            <a:r>
              <a:rPr lang="en-US" altLang="zh-CN" sz="2800" b="1" dirty="0">
                <a:solidFill>
                  <a:srgbClr val="000099"/>
                </a:solidFill>
                <a:latin typeface="楷体_GB2312" pitchFamily="49" charset="-122"/>
                <a:ea typeface="楷体_GB2312" pitchFamily="49" charset="-122"/>
              </a:rPr>
              <a:t> </a:t>
            </a:r>
            <a:r>
              <a:rPr lang="zh-CN" altLang="en-US" sz="2800" b="1" dirty="0">
                <a:solidFill>
                  <a:srgbClr val="000099"/>
                </a:solidFill>
                <a:latin typeface="楷体_GB2312" pitchFamily="49" charset="-122"/>
                <a:ea typeface="楷体_GB2312" pitchFamily="49" charset="-122"/>
              </a:rPr>
              <a:t>分析流程图</a:t>
            </a:r>
            <a:endParaRPr lang="zh-CN" altLang="en-US" sz="2800" b="1" dirty="0">
              <a:solidFill>
                <a:srgbClr val="000099"/>
              </a:solidFill>
              <a:latin typeface="楷体_GB2312" pitchFamily="49" charset="-122"/>
              <a:ea typeface="楷体_GB2312" pitchFamily="49" charset="-122"/>
            </a:endParaRPr>
          </a:p>
        </p:txBody>
      </p:sp>
      <p:sp>
        <p:nvSpPr>
          <p:cNvPr id="52226" name="Text Box 3"/>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52227" name="Oval 6"/>
          <p:cNvSpPr/>
          <p:nvPr/>
        </p:nvSpPr>
        <p:spPr>
          <a:xfrm>
            <a:off x="5334000" y="533400"/>
            <a:ext cx="3581400" cy="5715000"/>
          </a:xfrm>
          <a:prstGeom prst="ellipse">
            <a:avLst/>
          </a:prstGeom>
          <a:solidFill>
            <a:schemeClr val="accent1">
              <a:alpha val="50195"/>
            </a:schemeClr>
          </a:solidFill>
          <a:ln w="9525">
            <a:noFill/>
          </a:ln>
        </p:spPr>
        <p:txBody>
          <a:bodyPr wrap="none" anchor="ctr" anchorCtr="0"/>
          <a:p>
            <a:endParaRPr lang="zh-CN" altLang="en-US" dirty="0">
              <a:latin typeface="Times New Roman" panose="02020603050405020304" pitchFamily="18" charset="0"/>
              <a:ea typeface="楷体_GB2312" pitchFamily="49" charset="-122"/>
            </a:endParaRPr>
          </a:p>
        </p:txBody>
      </p:sp>
      <p:sp>
        <p:nvSpPr>
          <p:cNvPr id="52228" name="Text Box 7"/>
          <p:cNvSpPr txBox="1"/>
          <p:nvPr/>
        </p:nvSpPr>
        <p:spPr>
          <a:xfrm>
            <a:off x="611188" y="1752600"/>
            <a:ext cx="4799012" cy="3722688"/>
          </a:xfrm>
          <a:prstGeom prst="rect">
            <a:avLst/>
          </a:prstGeom>
          <a:noFill/>
          <a:ln w="9525">
            <a:noFill/>
          </a:ln>
        </p:spPr>
        <p:txBody>
          <a:bodyPr anchor="t" anchorCtr="0">
            <a:spAutoFit/>
          </a:bodyPr>
          <a:p>
            <a:pPr>
              <a:lnSpc>
                <a:spcPct val="160000"/>
              </a:lnSpc>
              <a:spcBef>
                <a:spcPct val="50000"/>
              </a:spcBef>
            </a:pPr>
            <a:r>
              <a:rPr lang="en-US" altLang="zh-CN" sz="1800" b="1" dirty="0">
                <a:solidFill>
                  <a:schemeClr val="accent2"/>
                </a:solidFill>
                <a:latin typeface="Times New Roman" panose="02020603050405020304" pitchFamily="18" charset="0"/>
                <a:ea typeface="楷体_GB2312" pitchFamily="49" charset="-122"/>
              </a:rPr>
              <a:t>        HAZOP</a:t>
            </a:r>
            <a:r>
              <a:rPr lang="zh-CN" altLang="en-US" sz="1800" b="1" dirty="0">
                <a:solidFill>
                  <a:schemeClr val="accent2"/>
                </a:solidFill>
                <a:latin typeface="Times New Roman" panose="02020603050405020304" pitchFamily="18" charset="0"/>
                <a:ea typeface="楷体_GB2312" pitchFamily="49" charset="-122"/>
              </a:rPr>
              <a:t>分析需要将工艺图或操作程序划分为</a:t>
            </a:r>
            <a:r>
              <a:rPr lang="zh-CN" altLang="en-US" sz="1800" b="1" u="sng" dirty="0">
                <a:solidFill>
                  <a:srgbClr val="FF3300"/>
                </a:solidFill>
                <a:latin typeface="Times New Roman" panose="02020603050405020304" pitchFamily="18" charset="0"/>
                <a:ea typeface="楷体_GB2312" pitchFamily="49" charset="-122"/>
              </a:rPr>
              <a:t>分析节点</a:t>
            </a:r>
            <a:r>
              <a:rPr lang="zh-CN" altLang="en-US" sz="1800" b="1" dirty="0">
                <a:solidFill>
                  <a:schemeClr val="accent2"/>
                </a:solidFill>
                <a:latin typeface="Times New Roman" panose="02020603050405020304" pitchFamily="18" charset="0"/>
                <a:ea typeface="楷体_GB2312" pitchFamily="49" charset="-122"/>
              </a:rPr>
              <a:t>或</a:t>
            </a:r>
            <a:r>
              <a:rPr lang="zh-CN" altLang="en-US" sz="1800" b="1" u="sng" dirty="0">
                <a:solidFill>
                  <a:srgbClr val="FF3300"/>
                </a:solidFill>
                <a:latin typeface="Times New Roman" panose="02020603050405020304" pitchFamily="18" charset="0"/>
                <a:ea typeface="楷体_GB2312" pitchFamily="49" charset="-122"/>
              </a:rPr>
              <a:t>操作步骤</a:t>
            </a:r>
            <a:r>
              <a:rPr lang="zh-CN" altLang="en-US" sz="1800" b="1" dirty="0">
                <a:solidFill>
                  <a:schemeClr val="accent2"/>
                </a:solidFill>
                <a:latin typeface="Times New Roman" panose="02020603050405020304" pitchFamily="18" charset="0"/>
                <a:ea typeface="楷体_GB2312" pitchFamily="49" charset="-122"/>
              </a:rPr>
              <a:t>，然后用引导词找出过程的危险。</a:t>
            </a:r>
            <a:endParaRPr lang="zh-CN" altLang="en-US" sz="1800" b="1" dirty="0">
              <a:solidFill>
                <a:schemeClr val="accent2"/>
              </a:solidFill>
              <a:latin typeface="Times New Roman" panose="02020603050405020304" pitchFamily="18" charset="0"/>
              <a:ea typeface="楷体_GB2312" pitchFamily="49" charset="-122"/>
            </a:endParaRPr>
          </a:p>
          <a:p>
            <a:pPr>
              <a:lnSpc>
                <a:spcPct val="160000"/>
              </a:lnSpc>
              <a:spcBef>
                <a:spcPct val="50000"/>
              </a:spcBef>
            </a:pPr>
            <a:r>
              <a:rPr lang="zh-CN" altLang="en-US" sz="1800" b="1" dirty="0">
                <a:solidFill>
                  <a:srgbClr val="FF3300"/>
                </a:solidFill>
                <a:latin typeface="Times New Roman" panose="02020603050405020304" pitchFamily="18" charset="0"/>
                <a:ea typeface="楷体_GB2312" pitchFamily="49" charset="-122"/>
              </a:rPr>
              <a:t>得到的结果为：</a:t>
            </a:r>
            <a:endParaRPr lang="zh-CN" altLang="en-US" sz="1800" dirty="0">
              <a:latin typeface="宋体" panose="02010600030101010101" pitchFamily="2" charset="-122"/>
              <a:ea typeface="宋体" panose="02010600030101010101" pitchFamily="2" charset="-122"/>
            </a:endParaRPr>
          </a:p>
          <a:p>
            <a:pPr>
              <a:lnSpc>
                <a:spcPct val="160000"/>
              </a:lnSpc>
              <a:spcBef>
                <a:spcPct val="50000"/>
              </a:spcBef>
            </a:pPr>
            <a:r>
              <a:rPr lang="zh-CN" altLang="en-US" sz="1800" b="1" dirty="0">
                <a:solidFill>
                  <a:schemeClr val="accent2"/>
                </a:solidFill>
                <a:latin typeface="Times New Roman" panose="02020603050405020304" pitchFamily="18" charset="0"/>
                <a:ea typeface="楷体_GB2312" pitchFamily="49" charset="-122"/>
              </a:rPr>
              <a:t>①偏差的原因、后果、保护装置、建议措施；</a:t>
            </a:r>
            <a:endParaRPr lang="zh-CN" altLang="en-US" sz="1800" b="1" dirty="0">
              <a:solidFill>
                <a:schemeClr val="accent2"/>
              </a:solidFill>
              <a:latin typeface="Times New Roman" panose="02020603050405020304" pitchFamily="18" charset="0"/>
              <a:ea typeface="楷体_GB2312" pitchFamily="49" charset="-122"/>
            </a:endParaRPr>
          </a:p>
          <a:p>
            <a:pPr>
              <a:lnSpc>
                <a:spcPct val="160000"/>
              </a:lnSpc>
              <a:spcBef>
                <a:spcPct val="50000"/>
              </a:spcBef>
            </a:pPr>
            <a:r>
              <a:rPr lang="zh-CN" altLang="en-US" sz="1800" b="1" dirty="0">
                <a:solidFill>
                  <a:schemeClr val="accent2"/>
                </a:solidFill>
                <a:latin typeface="Times New Roman" panose="02020603050405020304" pitchFamily="18" charset="0"/>
                <a:ea typeface="楷体_GB2312" pitchFamily="49" charset="-122"/>
              </a:rPr>
              <a:t>②需要更多的资料才能对偏差进行进一步的</a:t>
            </a:r>
            <a:endParaRPr lang="zh-CN" altLang="en-US" sz="1800" b="1" dirty="0">
              <a:solidFill>
                <a:schemeClr val="accent2"/>
              </a:solidFill>
              <a:latin typeface="Times New Roman" panose="02020603050405020304" pitchFamily="18" charset="0"/>
              <a:ea typeface="楷体_GB2312" pitchFamily="49" charset="-122"/>
            </a:endParaRPr>
          </a:p>
          <a:p>
            <a:pPr>
              <a:lnSpc>
                <a:spcPct val="160000"/>
              </a:lnSpc>
              <a:spcBef>
                <a:spcPct val="50000"/>
              </a:spcBef>
            </a:pPr>
            <a:r>
              <a:rPr lang="zh-CN" altLang="en-US" sz="1800" b="1" dirty="0">
                <a:solidFill>
                  <a:schemeClr val="accent2"/>
                </a:solidFill>
                <a:latin typeface="Times New Roman" panose="02020603050405020304" pitchFamily="18" charset="0"/>
                <a:ea typeface="楷体_GB2312" pitchFamily="49" charset="-122"/>
              </a:rPr>
              <a:t>    分析。</a:t>
            </a:r>
            <a:endParaRPr lang="zh-CN" altLang="en-US" dirty="0">
              <a:latin typeface="宋体" panose="02010600030101010101" pitchFamily="2" charset="-122"/>
              <a:ea typeface="宋体" panose="02010600030101010101" pitchFamily="2" charset="-122"/>
            </a:endParaRPr>
          </a:p>
        </p:txBody>
      </p:sp>
      <p:graphicFrame>
        <p:nvGraphicFramePr>
          <p:cNvPr id="52229" name="Object 8"/>
          <p:cNvGraphicFramePr>
            <a:graphicFrameLocks noChangeAspect="1"/>
          </p:cNvGraphicFramePr>
          <p:nvPr/>
        </p:nvGraphicFramePr>
        <p:xfrm>
          <a:off x="5410200" y="990600"/>
          <a:ext cx="3552825" cy="5257800"/>
        </p:xfrm>
        <a:graphic>
          <a:graphicData uri="http://schemas.openxmlformats.org/presentationml/2006/ole">
            <mc:AlternateContent xmlns:mc="http://schemas.openxmlformats.org/markup-compatibility/2006">
              <mc:Choice xmlns:v="urn:schemas-microsoft-com:vml" Requires="v">
                <p:oleObj spid="_x0000_s3084" name="" r:id="rId1" imgW="2362200" imgH="3496310" progId="Visio.Drawing.6">
                  <p:embed/>
                </p:oleObj>
              </mc:Choice>
              <mc:Fallback>
                <p:oleObj name="" r:id="rId1" imgW="2362200" imgH="3496310" progId="Visio.Drawing.6">
                  <p:embed/>
                  <p:pic>
                    <p:nvPicPr>
                      <p:cNvPr id="0" name="图片 3083"/>
                      <p:cNvPicPr/>
                      <p:nvPr/>
                    </p:nvPicPr>
                    <p:blipFill>
                      <a:blip r:embed="rId2"/>
                      <a:stretch>
                        <a:fillRect/>
                      </a:stretch>
                    </p:blipFill>
                    <p:spPr>
                      <a:xfrm>
                        <a:off x="5410200" y="990600"/>
                        <a:ext cx="3552825" cy="5257800"/>
                      </a:xfrm>
                      <a:prstGeom prst="rect">
                        <a:avLst/>
                      </a:prstGeom>
                      <a:noFill/>
                      <a:ln w="38100">
                        <a:noFill/>
                        <a:miter/>
                      </a:ln>
                    </p:spPr>
                  </p:pic>
                </p:oleObj>
              </mc:Fallback>
            </mc:AlternateContent>
          </a:graphicData>
        </a:graphic>
      </p:graphicFrame>
    </p:spTree>
  </p:cSld>
  <p:clrMapOvr>
    <a:masterClrMapping/>
  </p:clrMapOvr>
  <p:transition>
    <p:pull/>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3" name="Rectangle 2"/>
          <p:cNvSpPr/>
          <p:nvPr>
            <p:ph type="title"/>
          </p:nvPr>
        </p:nvSpPr>
        <p:spPr>
          <a:xfrm>
            <a:off x="590550" y="908050"/>
            <a:ext cx="8229600" cy="706438"/>
          </a:xfrm>
          <a:noFill/>
          <a:ln>
            <a:noFill/>
          </a:ln>
        </p:spPr>
        <p:txBody>
          <a:bodyPr anchor="t" anchorCtr="0"/>
          <a:p>
            <a:pPr algn="l" eaLnBrk="1" hangingPunct="1">
              <a:buFont typeface="Wingdings" panose="05000000000000000000" pitchFamily="2" charset="2"/>
              <a:buChar char="v"/>
            </a:pPr>
            <a:r>
              <a:rPr lang="en-US" altLang="zh-CN" sz="2800" b="1" dirty="0">
                <a:solidFill>
                  <a:srgbClr val="000099"/>
                </a:solidFill>
                <a:latin typeface="楷体_GB2312" pitchFamily="49" charset="-122"/>
                <a:ea typeface="楷体_GB2312" pitchFamily="49" charset="-122"/>
              </a:rPr>
              <a:t> </a:t>
            </a:r>
            <a:r>
              <a:rPr lang="zh-CN" altLang="en-US" sz="2800" b="1" dirty="0">
                <a:solidFill>
                  <a:srgbClr val="000099"/>
                </a:solidFill>
                <a:latin typeface="楷体_GB2312" pitchFamily="49" charset="-122"/>
                <a:ea typeface="楷体_GB2312" pitchFamily="49" charset="-122"/>
              </a:rPr>
              <a:t>分析结果文件</a:t>
            </a:r>
            <a:endParaRPr lang="zh-CN" altLang="en-US" sz="2800" b="1" dirty="0">
              <a:solidFill>
                <a:srgbClr val="000099"/>
              </a:solidFill>
              <a:latin typeface="楷体_GB2312" pitchFamily="49" charset="-122"/>
              <a:ea typeface="楷体_GB2312" pitchFamily="49" charset="-122"/>
            </a:endParaRPr>
          </a:p>
        </p:txBody>
      </p:sp>
      <p:sp>
        <p:nvSpPr>
          <p:cNvPr id="54274" name="Text Box 3"/>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graphicFrame>
        <p:nvGraphicFramePr>
          <p:cNvPr id="54275" name="Object 8"/>
          <p:cNvGraphicFramePr>
            <a:graphicFrameLocks noChangeAspect="1"/>
          </p:cNvGraphicFramePr>
          <p:nvPr/>
        </p:nvGraphicFramePr>
        <p:xfrm>
          <a:off x="990600" y="2209800"/>
          <a:ext cx="7772400" cy="2789238"/>
        </p:xfrm>
        <a:graphic>
          <a:graphicData uri="http://schemas.openxmlformats.org/presentationml/2006/ole">
            <mc:AlternateContent xmlns:mc="http://schemas.openxmlformats.org/markup-compatibility/2006">
              <mc:Choice xmlns:v="urn:schemas-microsoft-com:vml" Requires="v">
                <p:oleObj spid="_x0000_s3082" name="" r:id="rId1" imgW="5632450" imgH="1924685" progId="Word.Document.8">
                  <p:embed/>
                </p:oleObj>
              </mc:Choice>
              <mc:Fallback>
                <p:oleObj name="" r:id="rId1" imgW="5632450" imgH="1924685" progId="Word.Document.8">
                  <p:embed/>
                  <p:pic>
                    <p:nvPicPr>
                      <p:cNvPr id="0" name="图片 3081"/>
                      <p:cNvPicPr/>
                      <p:nvPr/>
                    </p:nvPicPr>
                    <p:blipFill>
                      <a:blip r:embed="rId2"/>
                      <a:stretch>
                        <a:fillRect/>
                      </a:stretch>
                    </p:blipFill>
                    <p:spPr>
                      <a:xfrm>
                        <a:off x="990600" y="2209800"/>
                        <a:ext cx="7772400" cy="2789238"/>
                      </a:xfrm>
                      <a:prstGeom prst="rect">
                        <a:avLst/>
                      </a:prstGeom>
                      <a:noFill/>
                      <a:ln w="38100">
                        <a:noFill/>
                        <a:miter/>
                      </a:ln>
                    </p:spPr>
                  </p:pic>
                </p:oleObj>
              </mc:Fallback>
            </mc:AlternateContent>
          </a:graphicData>
        </a:graphic>
      </p:graphicFrame>
    </p:spTree>
  </p:cSld>
  <p:clrMapOvr>
    <a:masterClrMapping/>
  </p:clrMapOvr>
  <p:transition>
    <p:pull/>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1" name="Text Box 3"/>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graphicFrame>
        <p:nvGraphicFramePr>
          <p:cNvPr id="56322" name="Object 5"/>
          <p:cNvGraphicFramePr>
            <a:graphicFrameLocks noChangeAspect="1"/>
          </p:cNvGraphicFramePr>
          <p:nvPr/>
        </p:nvGraphicFramePr>
        <p:xfrm>
          <a:off x="914400" y="1943100"/>
          <a:ext cx="7543800" cy="3717925"/>
        </p:xfrm>
        <a:graphic>
          <a:graphicData uri="http://schemas.openxmlformats.org/presentationml/2006/ole">
            <mc:AlternateContent xmlns:mc="http://schemas.openxmlformats.org/markup-compatibility/2006">
              <mc:Choice xmlns:v="urn:schemas-microsoft-com:vml" Requires="v">
                <p:oleObj spid="_x0000_s3086" name="" r:id="rId1" imgW="5506085" imgH="2713990" progId="Word.Document.8">
                  <p:embed/>
                </p:oleObj>
              </mc:Choice>
              <mc:Fallback>
                <p:oleObj name="" r:id="rId1" imgW="5506085" imgH="2713990" progId="Word.Document.8">
                  <p:embed/>
                  <p:pic>
                    <p:nvPicPr>
                      <p:cNvPr id="0" name="图片 3085"/>
                      <p:cNvPicPr/>
                      <p:nvPr/>
                    </p:nvPicPr>
                    <p:blipFill>
                      <a:blip r:embed="rId2"/>
                      <a:stretch>
                        <a:fillRect/>
                      </a:stretch>
                    </p:blipFill>
                    <p:spPr>
                      <a:xfrm>
                        <a:off x="914400" y="1943100"/>
                        <a:ext cx="7543800" cy="3717925"/>
                      </a:xfrm>
                      <a:prstGeom prst="rect">
                        <a:avLst/>
                      </a:prstGeom>
                      <a:noFill/>
                      <a:ln w="38100">
                        <a:noFill/>
                        <a:miter/>
                      </a:ln>
                    </p:spPr>
                  </p:pic>
                </p:oleObj>
              </mc:Fallback>
            </mc:AlternateContent>
          </a:graphicData>
        </a:graphic>
      </p:graphicFrame>
      <p:sp>
        <p:nvSpPr>
          <p:cNvPr id="56323" name="Text Box 6"/>
          <p:cNvSpPr txBox="1"/>
          <p:nvPr/>
        </p:nvSpPr>
        <p:spPr>
          <a:xfrm>
            <a:off x="762000" y="914400"/>
            <a:ext cx="5715000" cy="396875"/>
          </a:xfrm>
          <a:prstGeom prst="rect">
            <a:avLst/>
          </a:prstGeom>
          <a:noFill/>
          <a:ln w="9525">
            <a:noFill/>
          </a:ln>
        </p:spPr>
        <p:txBody>
          <a:bodyPr anchor="t" anchorCtr="0">
            <a:spAutoFit/>
          </a:bodyPr>
          <a:p>
            <a:pPr>
              <a:spcBef>
                <a:spcPct val="50000"/>
              </a:spcBef>
            </a:pPr>
            <a:r>
              <a:rPr lang="zh-CN" altLang="en-US" sz="2000" b="1" u="sng" dirty="0">
                <a:solidFill>
                  <a:srgbClr val="FF3300"/>
                </a:solidFill>
                <a:latin typeface="黑体" panose="02010609060101010101" pitchFamily="49" charset="-122"/>
                <a:ea typeface="黑体" panose="02010609060101010101" pitchFamily="49" charset="-122"/>
              </a:rPr>
              <a:t>示例</a:t>
            </a:r>
            <a:endParaRPr lang="zh-CN" altLang="en-US" sz="2000" b="1" u="sng" dirty="0">
              <a:solidFill>
                <a:srgbClr val="FF3300"/>
              </a:solidFill>
              <a:latin typeface="黑体" panose="02010609060101010101" pitchFamily="49" charset="-122"/>
              <a:ea typeface="黑体" panose="02010609060101010101" pitchFamily="49" charset="-122"/>
            </a:endParaRPr>
          </a:p>
        </p:txBody>
      </p:sp>
    </p:spTree>
  </p:cSld>
  <p:clrMapOvr>
    <a:masterClrMapping/>
  </p:clrMapOvr>
  <p:transition>
    <p:pull/>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69" name="Text Box 2052"/>
          <p:cNvSpPr txBox="1"/>
          <p:nvPr/>
        </p:nvSpPr>
        <p:spPr>
          <a:xfrm>
            <a:off x="685800" y="858838"/>
            <a:ext cx="7694613" cy="4779962"/>
          </a:xfrm>
          <a:prstGeom prst="rect">
            <a:avLst/>
          </a:prstGeom>
          <a:noFill/>
          <a:ln w="12700">
            <a:noFill/>
          </a:ln>
        </p:spPr>
        <p:txBody>
          <a:bodyPr anchor="t" anchorCtr="0">
            <a:spAutoFit/>
          </a:bodyPr>
          <a:p>
            <a:pPr eaLnBrk="0" hangingPunct="0">
              <a:lnSpc>
                <a:spcPct val="120000"/>
              </a:lnSpc>
              <a:spcBef>
                <a:spcPct val="20000"/>
              </a:spcBef>
              <a:spcAft>
                <a:spcPct val="20000"/>
              </a:spcAft>
              <a:buFont typeface="Wingdings" panose="05000000000000000000" pitchFamily="2" charset="2"/>
              <a:buChar char="v"/>
            </a:pPr>
            <a:r>
              <a:rPr lang="en-US" altLang="zh-CN" sz="2800" b="1" dirty="0">
                <a:solidFill>
                  <a:srgbClr val="000099"/>
                </a:solidFill>
                <a:latin typeface="楷体_GB2312" pitchFamily="49" charset="-122"/>
                <a:ea typeface="楷体_GB2312" pitchFamily="49" charset="-122"/>
              </a:rPr>
              <a:t> </a:t>
            </a:r>
            <a:r>
              <a:rPr lang="zh-CN" altLang="en-US" sz="2800" b="1" dirty="0">
                <a:solidFill>
                  <a:srgbClr val="000099"/>
                </a:solidFill>
                <a:latin typeface="楷体_GB2312" pitchFamily="49" charset="-122"/>
                <a:ea typeface="楷体_GB2312" pitchFamily="49" charset="-122"/>
              </a:rPr>
              <a:t>小结</a:t>
            </a:r>
            <a:r>
              <a:rPr lang="zh-CN" altLang="en-US" b="1" dirty="0">
                <a:solidFill>
                  <a:srgbClr val="0000CC"/>
                </a:solidFill>
                <a:latin typeface="楷体_GB2312" pitchFamily="49" charset="-122"/>
                <a:ea typeface="楷体_GB2312" pitchFamily="49" charset="-122"/>
              </a:rPr>
              <a:t>    </a:t>
            </a:r>
            <a:endParaRPr lang="zh-CN" altLang="en-US" b="1" dirty="0">
              <a:solidFill>
                <a:srgbClr val="0000CC"/>
              </a:solidFill>
              <a:latin typeface="楷体_GB2312" pitchFamily="49" charset="-122"/>
              <a:ea typeface="楷体_GB2312" pitchFamily="49" charset="-122"/>
            </a:endParaRPr>
          </a:p>
          <a:p>
            <a:pPr eaLnBrk="0" hangingPunct="0">
              <a:lnSpc>
                <a:spcPct val="120000"/>
              </a:lnSpc>
              <a:spcBef>
                <a:spcPct val="20000"/>
              </a:spcBef>
            </a:pPr>
            <a:r>
              <a:rPr lang="zh-CN" altLang="en-US" b="1" dirty="0">
                <a:solidFill>
                  <a:srgbClr val="FF0000"/>
                </a:solidFill>
                <a:latin typeface="楷体_GB2312" pitchFamily="49" charset="-122"/>
                <a:ea typeface="楷体_GB2312" pitchFamily="49" charset="-122"/>
              </a:rPr>
              <a:t> 评价目标</a:t>
            </a:r>
            <a:r>
              <a:rPr lang="zh-CN" altLang="en-US" b="1" dirty="0">
                <a:solidFill>
                  <a:srgbClr val="000099"/>
                </a:solidFill>
                <a:latin typeface="楷体_GB2312" pitchFamily="49" charset="-122"/>
                <a:ea typeface="楷体_GB2312" pitchFamily="49" charset="-122"/>
              </a:rPr>
              <a:t> ：偏离及其原因、后果、对系统的影响    </a:t>
            </a:r>
            <a:endParaRPr lang="zh-CN" altLang="en-US" b="1" dirty="0">
              <a:solidFill>
                <a:srgbClr val="000099"/>
              </a:solidFill>
              <a:latin typeface="楷体_GB2312" pitchFamily="49" charset="-122"/>
              <a:ea typeface="楷体_GB2312" pitchFamily="49" charset="-122"/>
            </a:endParaRPr>
          </a:p>
          <a:p>
            <a:pPr eaLnBrk="0" hangingPunct="0">
              <a:lnSpc>
                <a:spcPct val="120000"/>
              </a:lnSpc>
              <a:spcBef>
                <a:spcPct val="20000"/>
              </a:spcBef>
            </a:pPr>
            <a:r>
              <a:rPr lang="zh-CN" altLang="en-US" b="1" dirty="0">
                <a:solidFill>
                  <a:srgbClr val="000099"/>
                </a:solidFill>
                <a:latin typeface="楷体_GB2312" pitchFamily="49" charset="-122"/>
                <a:ea typeface="楷体_GB2312" pitchFamily="49" charset="-122"/>
              </a:rPr>
              <a:t> </a:t>
            </a:r>
            <a:r>
              <a:rPr lang="zh-CN" altLang="en-US" b="1" dirty="0">
                <a:solidFill>
                  <a:srgbClr val="FF0000"/>
                </a:solidFill>
                <a:latin typeface="楷体_GB2312" pitchFamily="49" charset="-122"/>
                <a:ea typeface="楷体_GB2312" pitchFamily="49" charset="-122"/>
              </a:rPr>
              <a:t>定性定量</a:t>
            </a:r>
            <a:r>
              <a:rPr lang="zh-CN" altLang="en-US" b="1" dirty="0">
                <a:solidFill>
                  <a:srgbClr val="000099"/>
                </a:solidFill>
                <a:latin typeface="楷体_GB2312" pitchFamily="49" charset="-122"/>
                <a:ea typeface="楷体_GB2312" pitchFamily="49" charset="-122"/>
              </a:rPr>
              <a:t> ：定性 </a:t>
            </a:r>
            <a:endParaRPr lang="zh-CN" altLang="en-US" b="1" dirty="0">
              <a:solidFill>
                <a:srgbClr val="000099"/>
              </a:solidFill>
              <a:latin typeface="楷体_GB2312" pitchFamily="49" charset="-122"/>
              <a:ea typeface="楷体_GB2312" pitchFamily="49" charset="-122"/>
            </a:endParaRPr>
          </a:p>
          <a:p>
            <a:pPr eaLnBrk="0" hangingPunct="0">
              <a:lnSpc>
                <a:spcPct val="120000"/>
              </a:lnSpc>
              <a:spcBef>
                <a:spcPct val="20000"/>
              </a:spcBef>
            </a:pPr>
            <a:r>
              <a:rPr lang="zh-CN" altLang="en-US" b="1" dirty="0">
                <a:solidFill>
                  <a:srgbClr val="000099"/>
                </a:solidFill>
                <a:latin typeface="楷体_GB2312" pitchFamily="49" charset="-122"/>
                <a:ea typeface="楷体_GB2312" pitchFamily="49" charset="-122"/>
              </a:rPr>
              <a:t> </a:t>
            </a:r>
            <a:r>
              <a:rPr lang="zh-CN" altLang="en-US" b="1" dirty="0">
                <a:solidFill>
                  <a:srgbClr val="FF0000"/>
                </a:solidFill>
                <a:latin typeface="楷体_GB2312" pitchFamily="49" charset="-122"/>
                <a:ea typeface="楷体_GB2312" pitchFamily="49" charset="-122"/>
              </a:rPr>
              <a:t>方法特点</a:t>
            </a:r>
            <a:r>
              <a:rPr lang="zh-CN" altLang="en-US" b="1" dirty="0">
                <a:solidFill>
                  <a:srgbClr val="000099"/>
                </a:solidFill>
                <a:latin typeface="楷体_GB2312" pitchFamily="49" charset="-122"/>
                <a:ea typeface="楷体_GB2312" pitchFamily="49" charset="-122"/>
              </a:rPr>
              <a:t> ：通过讨论，分析系统可能出现的偏离、偏</a:t>
            </a:r>
            <a:endParaRPr lang="zh-CN" altLang="en-US" b="1" dirty="0">
              <a:solidFill>
                <a:srgbClr val="000099"/>
              </a:solidFill>
              <a:latin typeface="楷体_GB2312" pitchFamily="49" charset="-122"/>
              <a:ea typeface="楷体_GB2312" pitchFamily="49" charset="-122"/>
            </a:endParaRPr>
          </a:p>
          <a:p>
            <a:pPr eaLnBrk="0" hangingPunct="0">
              <a:lnSpc>
                <a:spcPct val="120000"/>
              </a:lnSpc>
              <a:spcBef>
                <a:spcPct val="20000"/>
              </a:spcBef>
            </a:pPr>
            <a:r>
              <a:rPr lang="zh-CN" altLang="en-US" b="1" dirty="0">
                <a:solidFill>
                  <a:srgbClr val="000099"/>
                </a:solidFill>
                <a:latin typeface="楷体_GB2312" pitchFamily="49" charset="-122"/>
                <a:ea typeface="楷体_GB2312" pitchFamily="49" charset="-122"/>
              </a:rPr>
              <a:t>            离后果及对整个系统的影响 </a:t>
            </a:r>
            <a:endParaRPr lang="zh-CN" altLang="en-US" b="1" dirty="0">
              <a:solidFill>
                <a:srgbClr val="000099"/>
              </a:solidFill>
              <a:latin typeface="楷体_GB2312" pitchFamily="49" charset="-122"/>
              <a:ea typeface="楷体_GB2312" pitchFamily="49" charset="-122"/>
            </a:endParaRPr>
          </a:p>
          <a:p>
            <a:pPr eaLnBrk="0" hangingPunct="0">
              <a:lnSpc>
                <a:spcPct val="120000"/>
              </a:lnSpc>
              <a:spcBef>
                <a:spcPct val="20000"/>
              </a:spcBef>
            </a:pPr>
            <a:r>
              <a:rPr lang="zh-CN" altLang="en-US" b="1" dirty="0">
                <a:solidFill>
                  <a:srgbClr val="000099"/>
                </a:solidFill>
                <a:latin typeface="楷体_GB2312" pitchFamily="49" charset="-122"/>
                <a:ea typeface="楷体_GB2312" pitchFamily="49" charset="-122"/>
              </a:rPr>
              <a:t> </a:t>
            </a:r>
            <a:r>
              <a:rPr lang="zh-CN" altLang="en-US" b="1" dirty="0">
                <a:solidFill>
                  <a:srgbClr val="FF0000"/>
                </a:solidFill>
                <a:latin typeface="楷体_GB2312" pitchFamily="49" charset="-122"/>
                <a:ea typeface="楷体_GB2312" pitchFamily="49" charset="-122"/>
              </a:rPr>
              <a:t>适用范围</a:t>
            </a:r>
            <a:r>
              <a:rPr lang="zh-CN" altLang="en-US" b="1" dirty="0">
                <a:solidFill>
                  <a:srgbClr val="000099"/>
                </a:solidFill>
                <a:latin typeface="楷体_GB2312" pitchFamily="49" charset="-122"/>
                <a:ea typeface="楷体_GB2312" pitchFamily="49" charset="-122"/>
              </a:rPr>
              <a:t>：化工系统、热力水力系统的安全分析 </a:t>
            </a:r>
            <a:endParaRPr lang="zh-CN" altLang="en-US" b="1" dirty="0">
              <a:solidFill>
                <a:srgbClr val="000099"/>
              </a:solidFill>
              <a:latin typeface="楷体_GB2312" pitchFamily="49" charset="-122"/>
              <a:ea typeface="楷体_GB2312" pitchFamily="49" charset="-122"/>
            </a:endParaRPr>
          </a:p>
          <a:p>
            <a:pPr eaLnBrk="0" hangingPunct="0">
              <a:lnSpc>
                <a:spcPct val="120000"/>
              </a:lnSpc>
              <a:spcBef>
                <a:spcPct val="20000"/>
              </a:spcBef>
            </a:pPr>
            <a:r>
              <a:rPr lang="zh-CN" altLang="en-US" b="1" dirty="0">
                <a:solidFill>
                  <a:srgbClr val="000099"/>
                </a:solidFill>
                <a:latin typeface="楷体_GB2312" pitchFamily="49" charset="-122"/>
                <a:ea typeface="楷体_GB2312" pitchFamily="49" charset="-122"/>
              </a:rPr>
              <a:t> </a:t>
            </a:r>
            <a:r>
              <a:rPr lang="zh-CN" altLang="en-US" b="1" dirty="0">
                <a:solidFill>
                  <a:srgbClr val="FF0000"/>
                </a:solidFill>
                <a:latin typeface="楷体_GB2312" pitchFamily="49" charset="-122"/>
                <a:ea typeface="楷体_GB2312" pitchFamily="49" charset="-122"/>
              </a:rPr>
              <a:t>应用条件</a:t>
            </a:r>
            <a:r>
              <a:rPr lang="zh-CN" altLang="en-US" b="1" dirty="0">
                <a:solidFill>
                  <a:srgbClr val="000099"/>
                </a:solidFill>
                <a:latin typeface="楷体_GB2312" pitchFamily="49" charset="-122"/>
                <a:ea typeface="楷体_GB2312" pitchFamily="49" charset="-122"/>
              </a:rPr>
              <a:t>：分析评价人员熟悉系统，有丰富的知识和实</a:t>
            </a:r>
            <a:endParaRPr lang="zh-CN" altLang="en-US" b="1" dirty="0">
              <a:solidFill>
                <a:srgbClr val="000099"/>
              </a:solidFill>
              <a:latin typeface="楷体_GB2312" pitchFamily="49" charset="-122"/>
              <a:ea typeface="楷体_GB2312" pitchFamily="49" charset="-122"/>
            </a:endParaRPr>
          </a:p>
          <a:p>
            <a:pPr eaLnBrk="0" hangingPunct="0">
              <a:lnSpc>
                <a:spcPct val="120000"/>
              </a:lnSpc>
              <a:spcBef>
                <a:spcPct val="20000"/>
              </a:spcBef>
            </a:pPr>
            <a:r>
              <a:rPr lang="zh-CN" altLang="en-US" b="1" dirty="0">
                <a:solidFill>
                  <a:srgbClr val="000099"/>
                </a:solidFill>
                <a:latin typeface="楷体_GB2312" pitchFamily="49" charset="-122"/>
                <a:ea typeface="楷体_GB2312" pitchFamily="49" charset="-122"/>
              </a:rPr>
              <a:t>           践经验 </a:t>
            </a:r>
            <a:endParaRPr lang="zh-CN" altLang="en-US" b="1" dirty="0">
              <a:solidFill>
                <a:srgbClr val="000099"/>
              </a:solidFill>
              <a:latin typeface="楷体_GB2312" pitchFamily="49" charset="-122"/>
              <a:ea typeface="楷体_GB2312" pitchFamily="49" charset="-122"/>
            </a:endParaRPr>
          </a:p>
          <a:p>
            <a:pPr eaLnBrk="0" hangingPunct="0">
              <a:lnSpc>
                <a:spcPct val="120000"/>
              </a:lnSpc>
              <a:spcBef>
                <a:spcPct val="20000"/>
              </a:spcBef>
            </a:pPr>
            <a:r>
              <a:rPr lang="zh-CN" altLang="en-US" b="1" dirty="0">
                <a:solidFill>
                  <a:srgbClr val="000099"/>
                </a:solidFill>
                <a:latin typeface="楷体_GB2312" pitchFamily="49" charset="-122"/>
                <a:ea typeface="楷体_GB2312" pitchFamily="49" charset="-122"/>
              </a:rPr>
              <a:t> </a:t>
            </a:r>
            <a:r>
              <a:rPr lang="zh-CN" altLang="en-US" b="1" dirty="0">
                <a:solidFill>
                  <a:srgbClr val="FF0000"/>
                </a:solidFill>
                <a:latin typeface="楷体_GB2312" pitchFamily="49" charset="-122"/>
                <a:ea typeface="楷体_GB2312" pitchFamily="49" charset="-122"/>
              </a:rPr>
              <a:t>优缺点</a:t>
            </a:r>
            <a:r>
              <a:rPr lang="zh-CN" altLang="en-US" b="1" dirty="0">
                <a:solidFill>
                  <a:srgbClr val="000099"/>
                </a:solidFill>
                <a:latin typeface="楷体_GB2312" pitchFamily="49" charset="-122"/>
                <a:ea typeface="楷体_GB2312" pitchFamily="49" charset="-122"/>
              </a:rPr>
              <a:t> ：简便易行，受分析评价人员主观因素影响</a:t>
            </a:r>
            <a:r>
              <a:rPr lang="zh-CN" altLang="en-US" dirty="0">
                <a:latin typeface="Times New Roman" panose="02020603050405020304" pitchFamily="18" charset="0"/>
                <a:ea typeface="宋体" panose="02010600030101010101" pitchFamily="2" charset="-122"/>
              </a:rPr>
              <a:t> </a:t>
            </a:r>
            <a:endParaRPr lang="zh-CN" altLang="en-US" dirty="0">
              <a:latin typeface="Times New Roman" panose="02020603050405020304" pitchFamily="18" charset="0"/>
              <a:ea typeface="宋体" panose="02010600030101010101" pitchFamily="2" charset="-122"/>
            </a:endParaRPr>
          </a:p>
        </p:txBody>
      </p:sp>
      <p:sp>
        <p:nvSpPr>
          <p:cNvPr id="58370" name="Text Box 2053"/>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Tree>
  </p:cSld>
  <p:clrMapOvr>
    <a:masterClrMapping/>
  </p:clrMapOvr>
  <p:transition>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Line 2"/>
          <p:cNvSpPr/>
          <p:nvPr/>
        </p:nvSpPr>
        <p:spPr>
          <a:xfrm>
            <a:off x="304800" y="533400"/>
            <a:ext cx="0" cy="5791200"/>
          </a:xfrm>
          <a:prstGeom prst="line">
            <a:avLst/>
          </a:prstGeom>
          <a:ln w="28575" cap="flat" cmpd="sng">
            <a:solidFill>
              <a:schemeClr val="tx1"/>
            </a:solidFill>
            <a:prstDash val="solid"/>
            <a:round/>
            <a:headEnd type="none" w="med" len="med"/>
            <a:tailEnd type="none" w="med" len="med"/>
          </a:ln>
        </p:spPr>
      </p:sp>
      <p:sp>
        <p:nvSpPr>
          <p:cNvPr id="162823" name="Text Box 7"/>
          <p:cNvSpPr txBox="1">
            <a:spLocks noChangeArrowheads="1"/>
          </p:cNvSpPr>
          <p:nvPr/>
        </p:nvSpPr>
        <p:spPr bwMode="auto">
          <a:xfrm>
            <a:off x="685800" y="893763"/>
            <a:ext cx="6262688" cy="519113"/>
          </a:xfrm>
          <a:prstGeom prst="rect">
            <a:avLst/>
          </a:prstGeom>
          <a:noFill/>
          <a:ln w="9525">
            <a:noFill/>
            <a:miter lim="800000"/>
          </a:ln>
          <a:effectLst/>
        </p:spPr>
        <p:txBody>
          <a:bodyPr>
            <a:spAutoFit/>
          </a:bodyPr>
          <a:lstStyle/>
          <a:p>
            <a:pPr marR="0" defTabSz="914400">
              <a:spcBef>
                <a:spcPct val="50000"/>
              </a:spcBef>
              <a:buClrTx/>
              <a:buSzTx/>
              <a:buFontTx/>
              <a:buNone/>
              <a:defRPr/>
            </a:pPr>
            <a:r>
              <a:rPr kumimoji="1" lang="en-US" altLang="zh-CN" sz="28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mn-cs"/>
              </a:rPr>
              <a:t>1</a:t>
            </a:r>
            <a:r>
              <a:rPr kumimoji="1" lang="zh-CN" altLang="en-US" sz="28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mn-cs"/>
              </a:rPr>
              <a:t>、按评价结果的量化程度分类</a:t>
            </a:r>
            <a:endParaRPr kumimoji="1" lang="zh-CN" altLang="en-US" sz="28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mn-cs"/>
            </a:endParaRPr>
          </a:p>
        </p:txBody>
      </p:sp>
      <p:sp>
        <p:nvSpPr>
          <p:cNvPr id="7171" name="Text Box 9"/>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162826" name="Rectangle 10"/>
          <p:cNvSpPr>
            <a:spLocks noChangeArrowheads="1"/>
          </p:cNvSpPr>
          <p:nvPr/>
        </p:nvSpPr>
        <p:spPr bwMode="auto">
          <a:xfrm>
            <a:off x="971550" y="1628775"/>
            <a:ext cx="4392613" cy="503238"/>
          </a:xfrm>
          <a:prstGeom prst="rect">
            <a:avLst/>
          </a:prstGeom>
          <a:noFill/>
          <a:ln w="9525">
            <a:noFill/>
            <a:miter lim="800000"/>
          </a:ln>
          <a:effectLst/>
        </p:spPr>
        <p:txBody>
          <a:bodyPr lIns="92075" tIns="46038" rIns="92075" bIns="46038"/>
          <a:lstStyle/>
          <a:p>
            <a:pPr marL="457200" marR="0" lvl="0" indent="-457200" algn="l" defTabSz="914400" rtl="0" eaLnBrk="1" fontAlgn="base" latinLnBrk="0" hangingPunct="1">
              <a:lnSpc>
                <a:spcPct val="100000"/>
              </a:lnSpc>
              <a:spcBef>
                <a:spcPct val="0"/>
              </a:spcBef>
              <a:spcAft>
                <a:spcPct val="0"/>
              </a:spcAft>
              <a:buClrTx/>
              <a:buSzTx/>
              <a:buFontTx/>
              <a:buNone/>
              <a:defRPr/>
            </a:pPr>
            <a:r>
              <a:rPr kumimoji="1" lang="zh-CN" altLang="en-US" sz="28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a:t>
            </a:r>
            <a:r>
              <a:rPr kumimoji="1" lang="en-US" altLang="zh-CN" sz="28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1</a:t>
            </a:r>
            <a:r>
              <a:rPr kumimoji="1" lang="zh-CN" altLang="en-US" sz="28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）定性安全评价方法</a:t>
            </a:r>
            <a:endParaRPr kumimoji="1" lang="zh-CN" altLang="en-US" sz="28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p:txBody>
      </p:sp>
      <p:sp>
        <p:nvSpPr>
          <p:cNvPr id="162827" name="Rectangle 11"/>
          <p:cNvSpPr>
            <a:spLocks noChangeArrowheads="1"/>
          </p:cNvSpPr>
          <p:nvPr/>
        </p:nvSpPr>
        <p:spPr bwMode="auto">
          <a:xfrm>
            <a:off x="971550" y="2060575"/>
            <a:ext cx="7272338" cy="3743325"/>
          </a:xfrm>
          <a:prstGeom prst="rect">
            <a:avLst/>
          </a:prstGeom>
          <a:noFill/>
          <a:ln w="9525">
            <a:noFill/>
            <a:miter lim="800000"/>
          </a:ln>
          <a:effectLst/>
        </p:spPr>
        <p:txBody>
          <a:bodyPr anchor="ctr">
            <a:spAutoFit/>
          </a:bodyPr>
          <a:lstStyle/>
          <a:p>
            <a:pPr marL="0" marR="0" lvl="0" indent="0" algn="l" defTabSz="914400" rtl="0" eaLnBrk="1" fontAlgn="base" latinLnBrk="0" hangingPunct="1">
              <a:lnSpc>
                <a:spcPct val="200000"/>
              </a:lnSpc>
              <a:spcBef>
                <a:spcPct val="0"/>
              </a:spcBef>
              <a:spcAft>
                <a:spcPct val="0"/>
              </a:spcAft>
              <a:buClrTx/>
              <a:buSzTx/>
              <a:buFontTx/>
              <a:buNone/>
              <a:defRPr/>
            </a:pPr>
            <a:r>
              <a:rPr kumimoji="1" lang="en-US" altLang="zh-CN"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定性安全评价方法主要是根据</a:t>
            </a:r>
            <a:r>
              <a:rPr kumimoji="1" lang="zh-CN" altLang="en-US" sz="2400" b="1" i="0" u="sng"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经验</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和</a:t>
            </a:r>
            <a:r>
              <a:rPr kumimoji="1" lang="zh-CN" altLang="en-US" sz="2400" b="1" i="0" u="sng"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直观判断能力</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对生产系统的工艺、设备、设施、环境、人员和管理等方面的状况进行</a:t>
            </a:r>
            <a:r>
              <a:rPr kumimoji="1" lang="zh-CN" altLang="en-US" sz="2400" b="1" i="0" u="sng"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定性</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的分析，安全评价的结果是一些</a:t>
            </a:r>
            <a:r>
              <a:rPr kumimoji="1" lang="zh-CN" altLang="en-US" sz="2400" b="1" i="0" u="sng"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定性的指标</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，如是否达到了某项安全指标、事故类别和导致事故发生的因素等。</a:t>
            </a:r>
            <a:r>
              <a:rPr kumimoji="1" lang="zh-CN" altLang="en-US"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 </a:t>
            </a:r>
            <a:endParaRPr kumimoji="1" lang="zh-CN" altLang="en-US"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3"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171017" name="Rectangle 9"/>
          <p:cNvSpPr>
            <a:spLocks noChangeArrowheads="1"/>
          </p:cNvSpPr>
          <p:nvPr/>
        </p:nvSpPr>
        <p:spPr bwMode="auto">
          <a:xfrm>
            <a:off x="827088" y="836613"/>
            <a:ext cx="4392613" cy="503238"/>
          </a:xfrm>
          <a:prstGeom prst="rect">
            <a:avLst/>
          </a:prstGeom>
          <a:noFill/>
          <a:ln w="9525">
            <a:noFill/>
            <a:miter lim="800000"/>
          </a:ln>
          <a:effectLst/>
        </p:spPr>
        <p:txBody>
          <a:bodyPr lIns="92075" tIns="46038" rIns="92075" bIns="46038"/>
          <a:lstStyle/>
          <a:p>
            <a:pPr marL="457200" marR="0" lvl="0" indent="-457200" algn="l" defTabSz="914400" rtl="0" eaLnBrk="1" fontAlgn="base" latinLnBrk="0" hangingPunct="1">
              <a:lnSpc>
                <a:spcPct val="100000"/>
              </a:lnSpc>
              <a:spcBef>
                <a:spcPct val="0"/>
              </a:spcBef>
              <a:spcAft>
                <a:spcPct val="0"/>
              </a:spcAft>
              <a:buClrTx/>
              <a:buSzTx/>
              <a:buFontTx/>
              <a:buChar char="•"/>
              <a:defRPr/>
            </a:pPr>
            <a:r>
              <a:rPr kumimoji="1" lang="zh-CN" altLang="en-US" sz="28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典型定性安全评价方法</a:t>
            </a:r>
            <a:endParaRPr kumimoji="1" lang="zh-CN" altLang="en-US" sz="28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p:txBody>
      </p:sp>
      <p:sp>
        <p:nvSpPr>
          <p:cNvPr id="171018" name="Rectangle 10"/>
          <p:cNvSpPr>
            <a:spLocks noChangeArrowheads="1"/>
          </p:cNvSpPr>
          <p:nvPr/>
        </p:nvSpPr>
        <p:spPr bwMode="auto">
          <a:xfrm>
            <a:off x="468313" y="1341438"/>
            <a:ext cx="8208963" cy="1735138"/>
          </a:xfrm>
          <a:prstGeom prst="rect">
            <a:avLst/>
          </a:prstGeom>
          <a:noFill/>
          <a:ln w="9525">
            <a:noFill/>
            <a:miter lim="800000"/>
          </a:ln>
          <a:effectLst/>
        </p:spPr>
        <p:txBody>
          <a:bodyPr anchor="ctr">
            <a:spAutoFit/>
          </a:bodyPr>
          <a:lstStyle/>
          <a:p>
            <a:pPr marL="0" marR="0" lvl="0" indent="0" algn="l" defTabSz="914400" rtl="0" eaLnBrk="1" fontAlgn="base" latinLnBrk="0" hangingPunct="1">
              <a:lnSpc>
                <a:spcPct val="150000"/>
              </a:lnSpc>
              <a:spcBef>
                <a:spcPct val="0"/>
              </a:spcBef>
              <a:spcAft>
                <a:spcPct val="0"/>
              </a:spcAft>
              <a:buClrTx/>
              <a:buSzTx/>
              <a:buFontTx/>
              <a:buNone/>
              <a:defRPr/>
            </a:pPr>
            <a:r>
              <a:rPr kumimoji="1" lang="en-US" altLang="zh-CN"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安全检查表、专家现场询问观察法、作业条件危险性评价法（</a:t>
            </a:r>
            <a:r>
              <a:rPr kumimoji="1" lang="en-US" altLang="zh-CN"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LEC</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法）、故障类型和影响分析、危险可操作性研究等 。</a:t>
            </a:r>
            <a:r>
              <a:rPr kumimoji="1" lang="zh-CN" altLang="en-US"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 </a:t>
            </a:r>
            <a:endParaRPr kumimoji="1" lang="zh-CN" altLang="en-US"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
        <p:nvSpPr>
          <p:cNvPr id="171019" name="Rectangle 11"/>
          <p:cNvSpPr>
            <a:spLocks noChangeArrowheads="1"/>
          </p:cNvSpPr>
          <p:nvPr/>
        </p:nvSpPr>
        <p:spPr bwMode="auto">
          <a:xfrm>
            <a:off x="900113" y="3429000"/>
            <a:ext cx="5616575" cy="503238"/>
          </a:xfrm>
          <a:prstGeom prst="rect">
            <a:avLst/>
          </a:prstGeom>
          <a:noFill/>
          <a:ln w="9525">
            <a:noFill/>
            <a:miter lim="800000"/>
          </a:ln>
          <a:effectLst/>
        </p:spPr>
        <p:txBody>
          <a:bodyPr lIns="92075" tIns="46038" rIns="92075" bIns="46038"/>
          <a:lstStyle/>
          <a:p>
            <a:pPr marL="457200" marR="0" lvl="0" indent="-457200" algn="l" defTabSz="914400" rtl="0" eaLnBrk="1" fontAlgn="base" latinLnBrk="0" hangingPunct="1">
              <a:lnSpc>
                <a:spcPct val="100000"/>
              </a:lnSpc>
              <a:spcBef>
                <a:spcPct val="0"/>
              </a:spcBef>
              <a:spcAft>
                <a:spcPct val="0"/>
              </a:spcAft>
              <a:buClrTx/>
              <a:buSzTx/>
              <a:buFontTx/>
              <a:buChar char="•"/>
              <a:defRPr/>
            </a:pPr>
            <a:r>
              <a:rPr kumimoji="1" lang="zh-CN" altLang="en-US" sz="28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定性安全评价方法的优缺点</a:t>
            </a:r>
            <a:endParaRPr kumimoji="1" lang="zh-CN" altLang="en-US" sz="28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p:txBody>
      </p:sp>
      <p:sp>
        <p:nvSpPr>
          <p:cNvPr id="171020" name="Rectangle 12"/>
          <p:cNvSpPr>
            <a:spLocks noChangeArrowheads="1"/>
          </p:cNvSpPr>
          <p:nvPr/>
        </p:nvSpPr>
        <p:spPr bwMode="auto">
          <a:xfrm>
            <a:off x="468313" y="4003675"/>
            <a:ext cx="8208963" cy="1735138"/>
          </a:xfrm>
          <a:prstGeom prst="rect">
            <a:avLst/>
          </a:prstGeom>
          <a:noFill/>
          <a:ln w="9525">
            <a:noFill/>
            <a:miter lim="800000"/>
          </a:ln>
          <a:effectLst/>
        </p:spPr>
        <p:txBody>
          <a:bodyPr anchor="ctr">
            <a:spAutoFit/>
          </a:bodyPr>
          <a:lstStyle/>
          <a:p>
            <a:pPr marL="0" marR="0" lvl="0" indent="0" algn="l" defTabSz="914400" rtl="0" eaLnBrk="1" fontAlgn="base" latinLnBrk="0" hangingPunct="1">
              <a:lnSpc>
                <a:spcPct val="150000"/>
              </a:lnSpc>
              <a:spcBef>
                <a:spcPct val="0"/>
              </a:spcBef>
              <a:spcAft>
                <a:spcPct val="0"/>
              </a:spcAft>
              <a:buClrTx/>
              <a:buSzTx/>
              <a:buFontTx/>
              <a:buNone/>
              <a:defRPr/>
            </a:pPr>
            <a:r>
              <a:rPr kumimoji="1" lang="en-US" altLang="zh-CN"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a:t>
            </a: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优点</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：容易理解、便于掌握，评价过程简单。</a:t>
            </a:r>
            <a:endPar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0" marR="0" lvl="0" indent="0" algn="l" defTabSz="914400" rtl="0" eaLnBrk="1" fontAlgn="base" latinLnBrk="0" hangingPunct="1">
              <a:lnSpc>
                <a:spcPct val="150000"/>
              </a:lnSpc>
              <a:spcBef>
                <a:spcPct val="0"/>
              </a:spcBef>
              <a:spcAft>
                <a:spcPct val="0"/>
              </a:spcAft>
              <a:buClrTx/>
              <a:buSzTx/>
              <a:buFontTx/>
              <a:buNone/>
              <a:defRPr/>
            </a:pP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a:t>
            </a: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缺点</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：依靠经验，带有一定的局限性；安全评价结果的差异；安全评价结果缺乏可比性。</a:t>
            </a:r>
            <a:r>
              <a:rPr kumimoji="1" lang="zh-CN" altLang="en-US"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 </a:t>
            </a:r>
            <a:endParaRPr kumimoji="1" lang="zh-CN" altLang="en-US"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172041" name="Rectangle 9"/>
          <p:cNvSpPr>
            <a:spLocks noChangeArrowheads="1"/>
          </p:cNvSpPr>
          <p:nvPr/>
        </p:nvSpPr>
        <p:spPr bwMode="auto">
          <a:xfrm>
            <a:off x="971550" y="982663"/>
            <a:ext cx="4392613" cy="503238"/>
          </a:xfrm>
          <a:prstGeom prst="rect">
            <a:avLst/>
          </a:prstGeom>
          <a:noFill/>
          <a:ln w="9525">
            <a:noFill/>
            <a:miter lim="800000"/>
          </a:ln>
          <a:effectLst/>
        </p:spPr>
        <p:txBody>
          <a:bodyPr lIns="92075" tIns="46038" rIns="92075" bIns="46038"/>
          <a:lstStyle/>
          <a:p>
            <a:pPr marL="457200" marR="0" lvl="0" indent="-457200" algn="l" defTabSz="914400" rtl="0" eaLnBrk="1" fontAlgn="base" latinLnBrk="0" hangingPunct="1">
              <a:lnSpc>
                <a:spcPct val="100000"/>
              </a:lnSpc>
              <a:spcBef>
                <a:spcPct val="0"/>
              </a:spcBef>
              <a:spcAft>
                <a:spcPct val="0"/>
              </a:spcAft>
              <a:buClrTx/>
              <a:buSzTx/>
              <a:buFontTx/>
              <a:buNone/>
              <a:defRPr/>
            </a:pPr>
            <a:r>
              <a:rPr kumimoji="1" lang="zh-CN" altLang="en-US" sz="28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a:t>
            </a:r>
            <a:r>
              <a:rPr kumimoji="1" lang="en-US" altLang="zh-CN" sz="28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2</a:t>
            </a:r>
            <a:r>
              <a:rPr kumimoji="1" lang="zh-CN" altLang="en-US" sz="28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）定量安全评价方法</a:t>
            </a:r>
            <a:endParaRPr kumimoji="1" lang="zh-CN" altLang="en-US" sz="28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p:txBody>
      </p:sp>
      <p:sp>
        <p:nvSpPr>
          <p:cNvPr id="172042" name="Rectangle 10"/>
          <p:cNvSpPr>
            <a:spLocks noChangeArrowheads="1"/>
          </p:cNvSpPr>
          <p:nvPr/>
        </p:nvSpPr>
        <p:spPr bwMode="auto">
          <a:xfrm>
            <a:off x="971550" y="1628775"/>
            <a:ext cx="7272338" cy="3925888"/>
          </a:xfrm>
          <a:prstGeom prst="rect">
            <a:avLst/>
          </a:prstGeom>
          <a:noFill/>
          <a:ln w="9525">
            <a:noFill/>
            <a:miter lim="800000"/>
          </a:ln>
          <a:effectLst/>
        </p:spPr>
        <p:txBody>
          <a:bodyPr anchor="ctr">
            <a:spAutoFit/>
          </a:bodyPr>
          <a:lstStyle/>
          <a:p>
            <a:pPr marL="0" marR="0" lvl="0" indent="0" algn="l" defTabSz="914400" rtl="0" eaLnBrk="1" fontAlgn="base" latinLnBrk="0" hangingPunct="1">
              <a:lnSpc>
                <a:spcPct val="150000"/>
              </a:lnSpc>
              <a:spcBef>
                <a:spcPct val="0"/>
              </a:spcBef>
              <a:spcAft>
                <a:spcPct val="0"/>
              </a:spcAft>
              <a:buClrTx/>
              <a:buSzTx/>
              <a:buFontTx/>
              <a:buNone/>
              <a:defRPr/>
            </a:pPr>
            <a:r>
              <a:rPr kumimoji="1" lang="en-US" altLang="zh-CN"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定性定量安全评价方法是运用基于大量的</a:t>
            </a:r>
            <a:r>
              <a:rPr kumimoji="1" lang="zh-CN" altLang="en-US" sz="2400" b="1" i="0" u="sng"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实验结果</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和广泛的</a:t>
            </a:r>
            <a:r>
              <a:rPr kumimoji="1" lang="zh-CN" altLang="en-US" sz="2400" b="1" i="0" u="sng"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事故资料统计分析</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获得的指标或规律（数学模型），对生产系统的工艺、设备、设施、环境、人员和管理等方面的状况进行</a:t>
            </a:r>
            <a:r>
              <a:rPr kumimoji="1" lang="zh-CN" altLang="en-US" sz="2400" b="1" i="0" u="sng"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定量</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的计算，安全评价的结果是一些</a:t>
            </a:r>
            <a:r>
              <a:rPr kumimoji="1" lang="zh-CN" altLang="en-US" sz="2400" b="1" i="0" u="sng"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定量的指标</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，如事故发生的概率、事故的伤害（或破坏）范围、定量的危险性、事故致因因素的事故关联度或重要度等。</a:t>
            </a:r>
            <a:endPar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p:txBody>
      </p:sp>
    </p:spTree>
  </p:cSld>
  <p:clrMapOvr>
    <a:masterClrMapping/>
  </p:clrMapOvr>
  <p:transition>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Text Box 7"/>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173064" name="Rectangle 8"/>
          <p:cNvSpPr>
            <a:spLocks noChangeArrowheads="1"/>
          </p:cNvSpPr>
          <p:nvPr/>
        </p:nvSpPr>
        <p:spPr bwMode="auto">
          <a:xfrm>
            <a:off x="827088" y="836613"/>
            <a:ext cx="4392613" cy="503238"/>
          </a:xfrm>
          <a:prstGeom prst="rect">
            <a:avLst/>
          </a:prstGeom>
          <a:noFill/>
          <a:ln w="9525">
            <a:noFill/>
            <a:miter lim="800000"/>
          </a:ln>
          <a:effectLst/>
        </p:spPr>
        <p:txBody>
          <a:bodyPr lIns="92075" tIns="46038" rIns="92075" bIns="46038"/>
          <a:lstStyle/>
          <a:p>
            <a:pPr marL="457200" marR="0" lvl="0" indent="-457200" algn="l" defTabSz="914400" rtl="0" eaLnBrk="1" fontAlgn="base" latinLnBrk="0" hangingPunct="1">
              <a:lnSpc>
                <a:spcPct val="100000"/>
              </a:lnSpc>
              <a:spcBef>
                <a:spcPct val="0"/>
              </a:spcBef>
              <a:spcAft>
                <a:spcPct val="0"/>
              </a:spcAft>
              <a:buClrTx/>
              <a:buSzTx/>
              <a:buFontTx/>
              <a:buChar char="•"/>
              <a:defRPr/>
            </a:pPr>
            <a:r>
              <a:rPr kumimoji="1" lang="zh-CN" altLang="en-US" sz="28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典型定量安全评价方法</a:t>
            </a:r>
            <a:endParaRPr kumimoji="1" lang="zh-CN" altLang="en-US" sz="28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p:txBody>
      </p:sp>
      <p:sp>
        <p:nvSpPr>
          <p:cNvPr id="173065" name="Rectangle 9"/>
          <p:cNvSpPr>
            <a:spLocks noChangeArrowheads="1"/>
          </p:cNvSpPr>
          <p:nvPr/>
        </p:nvSpPr>
        <p:spPr bwMode="auto">
          <a:xfrm>
            <a:off x="1258888" y="1604963"/>
            <a:ext cx="7345363" cy="3925888"/>
          </a:xfrm>
          <a:prstGeom prst="rect">
            <a:avLst/>
          </a:prstGeom>
          <a:noFill/>
          <a:ln w="9525">
            <a:noFill/>
            <a:miter lim="800000"/>
          </a:ln>
          <a:effectLst/>
        </p:spPr>
        <p:txBody>
          <a:bodyPr anchor="ctr">
            <a:spAutoFit/>
          </a:bodyPr>
          <a:lstStyle/>
          <a:p>
            <a:pPr marL="0" marR="0" lvl="0" indent="0" algn="l" defTabSz="914400" rtl="0" eaLnBrk="1" fontAlgn="base" latinLnBrk="0" hangingPunct="1">
              <a:lnSpc>
                <a:spcPct val="150000"/>
              </a:lnSpc>
              <a:spcBef>
                <a:spcPct val="0"/>
              </a:spcBef>
              <a:spcAft>
                <a:spcPct val="0"/>
              </a:spcAft>
              <a:buClrTx/>
              <a:buSzTx/>
              <a:buFont typeface="Wingdings" panose="05000000000000000000" pitchFamily="2" charset="2"/>
              <a:buChar char="Ø"/>
              <a:defRPr/>
            </a:pPr>
            <a:r>
              <a:rPr kumimoji="1" lang="en-US" altLang="zh-CN"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a:t>
            </a: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概率风险评价法</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：如故障类型及影响分析、故障</a:t>
            </a:r>
            <a:endPar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0" marR="0" lvl="0" indent="0" algn="l" defTabSz="914400" rtl="0" eaLnBrk="1" fontAlgn="base" latinLnBrk="0" hangingPunct="1">
              <a:lnSpc>
                <a:spcPct val="150000"/>
              </a:lnSpc>
              <a:spcBef>
                <a:spcPct val="0"/>
              </a:spcBef>
              <a:spcAft>
                <a:spcPct val="0"/>
              </a:spcAft>
              <a:buClrTx/>
              <a:buSzTx/>
              <a:buFont typeface="Wingdings" panose="05000000000000000000" pitchFamily="2" charset="2"/>
              <a:buNone/>
              <a:defRPr/>
            </a:pP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树（事故树）分析等；</a:t>
            </a:r>
            <a:endPar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0" marR="0" lvl="0" indent="0" algn="l" defTabSz="914400" rtl="0" eaLnBrk="1" fontAlgn="base" latinLnBrk="0" hangingPunct="1">
              <a:lnSpc>
                <a:spcPct val="150000"/>
              </a:lnSpc>
              <a:spcBef>
                <a:spcPct val="0"/>
              </a:spcBef>
              <a:spcAft>
                <a:spcPct val="0"/>
              </a:spcAft>
              <a:buClrTx/>
              <a:buSzTx/>
              <a:buFont typeface="Wingdings" panose="05000000000000000000" pitchFamily="2" charset="2"/>
              <a:buChar char="Ø"/>
              <a:defRPr/>
            </a:pP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a:t>
            </a: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伤害（或破坏）范围评价法</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：如事故后果计算模</a:t>
            </a:r>
            <a:endPar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0" marR="0" lvl="0" indent="0" algn="l" defTabSz="914400" rtl="0" eaLnBrk="1" fontAlgn="base" latinLnBrk="0" hangingPunct="1">
              <a:lnSpc>
                <a:spcPct val="150000"/>
              </a:lnSpc>
              <a:spcBef>
                <a:spcPct val="0"/>
              </a:spcBef>
              <a:spcAft>
                <a:spcPct val="0"/>
              </a:spcAft>
              <a:buClrTx/>
              <a:buSzTx/>
              <a:buFont typeface="Wingdings" panose="05000000000000000000" pitchFamily="2" charset="2"/>
              <a:buNone/>
              <a:defRPr/>
            </a:pP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型；</a:t>
            </a:r>
            <a:endPar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0" marR="0" lvl="0" indent="0" algn="l" defTabSz="914400" rtl="0" eaLnBrk="1" fontAlgn="base" latinLnBrk="0" hangingPunct="1">
              <a:lnSpc>
                <a:spcPct val="150000"/>
              </a:lnSpc>
              <a:spcBef>
                <a:spcPct val="0"/>
              </a:spcBef>
              <a:spcAft>
                <a:spcPct val="0"/>
              </a:spcAft>
              <a:buClrTx/>
              <a:buSzTx/>
              <a:buFont typeface="Wingdings" panose="05000000000000000000" pitchFamily="2" charset="2"/>
              <a:buChar char="Ø"/>
              <a:defRPr/>
            </a:pP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a:t>
            </a: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危险指数评价法</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：如道化学公司火灾爆炸危险指</a:t>
            </a:r>
            <a:endPar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0" marR="0" lvl="0" indent="0" algn="l" defTabSz="914400" rtl="0" eaLnBrk="1" fontAlgn="base" latinLnBrk="0" hangingPunct="1">
              <a:lnSpc>
                <a:spcPct val="150000"/>
              </a:lnSpc>
              <a:spcBef>
                <a:spcPct val="0"/>
              </a:spcBef>
              <a:spcAft>
                <a:spcPct val="0"/>
              </a:spcAft>
              <a:buClrTx/>
              <a:buSzTx/>
              <a:buFont typeface="Wingdings" panose="05000000000000000000" pitchFamily="2" charset="2"/>
              <a:buNone/>
              <a:defRPr/>
            </a:pP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数评价法，蒙德火灾爆炸毒性指数评价法，易燃、</a:t>
            </a:r>
            <a:endPar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0" marR="0" lvl="0" indent="0" algn="l" defTabSz="914400" rtl="0" eaLnBrk="1" fontAlgn="base" latinLnBrk="0" hangingPunct="1">
              <a:lnSpc>
                <a:spcPct val="150000"/>
              </a:lnSpc>
              <a:spcBef>
                <a:spcPct val="0"/>
              </a:spcBef>
              <a:spcAft>
                <a:spcPct val="0"/>
              </a:spcAft>
              <a:buClrTx/>
              <a:buSzTx/>
              <a:buFont typeface="Wingdings" panose="05000000000000000000" pitchFamily="2" charset="2"/>
              <a:buNone/>
              <a:defRPr/>
            </a:pP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易爆、有毒重大危险源评价法</a:t>
            </a:r>
            <a:r>
              <a:rPr kumimoji="1" lang="zh-CN" altLang="en-US"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 </a:t>
            </a:r>
            <a:endPar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p:txBody>
      </p:sp>
    </p:spTree>
  </p:cSld>
  <p:clrMapOvr>
    <a:masterClrMapping/>
  </p:clrMapOvr>
  <p:transition>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087" name="Text Box 7"/>
          <p:cNvSpPr txBox="1">
            <a:spLocks noChangeArrowheads="1"/>
          </p:cNvSpPr>
          <p:nvPr/>
        </p:nvSpPr>
        <p:spPr bwMode="auto">
          <a:xfrm>
            <a:off x="685800" y="893763"/>
            <a:ext cx="6262688" cy="519113"/>
          </a:xfrm>
          <a:prstGeom prst="rect">
            <a:avLst/>
          </a:prstGeom>
          <a:noFill/>
          <a:ln w="9525">
            <a:noFill/>
            <a:miter lim="800000"/>
          </a:ln>
          <a:effectLst/>
        </p:spPr>
        <p:txBody>
          <a:bodyPr>
            <a:spAutoFit/>
          </a:bodyPr>
          <a:lstStyle/>
          <a:p>
            <a:pPr marR="0" defTabSz="914400">
              <a:spcBef>
                <a:spcPct val="50000"/>
              </a:spcBef>
              <a:buClrTx/>
              <a:buSzTx/>
              <a:buFontTx/>
              <a:buNone/>
              <a:defRPr/>
            </a:pPr>
            <a:r>
              <a:rPr kumimoji="1" lang="en-US" altLang="zh-CN" sz="28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mn-cs"/>
              </a:rPr>
              <a:t>2</a:t>
            </a:r>
            <a:r>
              <a:rPr kumimoji="1" lang="zh-CN" altLang="en-US" sz="28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mn-cs"/>
              </a:rPr>
              <a:t>、按评价的逻辑推理过程分类</a:t>
            </a:r>
            <a:endParaRPr kumimoji="1" lang="zh-CN" altLang="en-US" sz="2800" b="1" kern="1200" cap="none" spc="0" normalizeH="0" baseline="0" noProof="0">
              <a:solidFill>
                <a:srgbClr val="0000CC"/>
              </a:solidFill>
              <a:effectLst>
                <a:outerShdw blurRad="38100" dist="38100" dir="2700000" algn="tl">
                  <a:srgbClr val="C0C0C0"/>
                </a:outerShdw>
              </a:effectLst>
              <a:latin typeface="Times New Roman" panose="02020603050405020304" pitchFamily="18" charset="0"/>
              <a:ea typeface="黑体" panose="02010609060101010101" pitchFamily="49" charset="-122"/>
              <a:cs typeface="+mn-cs"/>
            </a:endParaRPr>
          </a:p>
        </p:txBody>
      </p:sp>
      <p:sp>
        <p:nvSpPr>
          <p:cNvPr id="11266" name="Text Box 8"/>
          <p:cNvSpPr txBox="1"/>
          <p:nvPr/>
        </p:nvSpPr>
        <p:spPr>
          <a:xfrm>
            <a:off x="7924800" y="6400800"/>
            <a:ext cx="838200" cy="304800"/>
          </a:xfrm>
          <a:prstGeom prst="rect">
            <a:avLst/>
          </a:prstGeom>
          <a:noFill/>
          <a:ln w="9525">
            <a:noFill/>
          </a:ln>
        </p:spPr>
        <p:txBody>
          <a:bodyPr anchor="t" anchorCtr="0">
            <a:spAutoFit/>
          </a:bodyPr>
          <a:p>
            <a:pPr algn="ctr">
              <a:spcBef>
                <a:spcPct val="50000"/>
              </a:spcBef>
            </a:pPr>
            <a:r>
              <a:rPr lang="zh-CN" altLang="en-US" sz="1400" b="1" i="1" dirty="0">
                <a:solidFill>
                  <a:schemeClr val="accent2"/>
                </a:solidFill>
                <a:latin typeface="Times New Roman" panose="02020603050405020304" pitchFamily="18" charset="0"/>
                <a:ea typeface="楷体_GB2312" pitchFamily="49" charset="-122"/>
              </a:rPr>
              <a:t>第</a:t>
            </a:r>
            <a:fld id="{9A0DB2DC-4C9A-4742-B13C-FB6460FD3503}" type="slidenum">
              <a:rPr lang="zh-CN" altLang="en-US" sz="1400" b="1" i="1" dirty="0">
                <a:solidFill>
                  <a:schemeClr val="accent2"/>
                </a:solidFill>
                <a:latin typeface="Times New Roman" panose="02020603050405020304" pitchFamily="18" charset="0"/>
                <a:ea typeface="楷体_GB2312" pitchFamily="49" charset="-122"/>
              </a:rPr>
            </a:fld>
            <a:r>
              <a:rPr lang="zh-CN" altLang="en-US" sz="1400" b="1" i="1" dirty="0">
                <a:solidFill>
                  <a:schemeClr val="accent2"/>
                </a:solidFill>
                <a:latin typeface="Times New Roman" panose="02020603050405020304" pitchFamily="18" charset="0"/>
                <a:ea typeface="楷体_GB2312" pitchFamily="49" charset="-122"/>
              </a:rPr>
              <a:t>页</a:t>
            </a:r>
            <a:endParaRPr lang="zh-CN" altLang="en-US" sz="1400" b="1" i="1" dirty="0">
              <a:solidFill>
                <a:schemeClr val="accent2"/>
              </a:solidFill>
              <a:latin typeface="Times New Roman" panose="02020603050405020304" pitchFamily="18" charset="0"/>
              <a:ea typeface="楷体_GB2312" pitchFamily="49" charset="-122"/>
            </a:endParaRPr>
          </a:p>
        </p:txBody>
      </p:sp>
      <p:sp>
        <p:nvSpPr>
          <p:cNvPr id="174090" name="Rectangle 10"/>
          <p:cNvSpPr>
            <a:spLocks noChangeArrowheads="1"/>
          </p:cNvSpPr>
          <p:nvPr/>
        </p:nvSpPr>
        <p:spPr bwMode="auto">
          <a:xfrm>
            <a:off x="900113" y="1427163"/>
            <a:ext cx="7488238" cy="4473575"/>
          </a:xfrm>
          <a:prstGeom prst="rect">
            <a:avLst/>
          </a:prstGeom>
          <a:noFill/>
          <a:ln w="9525">
            <a:noFill/>
            <a:miter lim="800000"/>
          </a:ln>
          <a:effectLst/>
        </p:spPr>
        <p:txBody>
          <a:bodyPr anchor="ctr">
            <a:spAutoFit/>
          </a:bodyPr>
          <a:lstStyle/>
          <a:p>
            <a:pPr marL="0" marR="0" lvl="0" indent="0" algn="l" defTabSz="914400" rtl="0" eaLnBrk="1" fontAlgn="base" latinLnBrk="0" hangingPunct="1">
              <a:lnSpc>
                <a:spcPct val="150000"/>
              </a:lnSpc>
              <a:spcBef>
                <a:spcPct val="0"/>
              </a:spcBef>
              <a:spcAft>
                <a:spcPct val="0"/>
              </a:spcAft>
              <a:buClrTx/>
              <a:buSzTx/>
              <a:buFontTx/>
              <a:buNone/>
              <a:defRPr/>
            </a:pPr>
            <a:r>
              <a:rPr kumimoji="1" lang="en-US" altLang="zh-CN"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a:t>
            </a: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归纳推理评价法</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：是从事故原因推论结果的评价方法，即从最基本危险、有害因素开始，逐渐分析导致事故发生的直接因素，最终分析到可能的事故。</a:t>
            </a:r>
            <a:endPar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0" marR="0" lvl="0" indent="0" algn="l" defTabSz="914400" rtl="0" eaLnBrk="1" fontAlgn="base" latinLnBrk="0" hangingPunct="1">
              <a:lnSpc>
                <a:spcPct val="150000"/>
              </a:lnSpc>
              <a:spcBef>
                <a:spcPct val="0"/>
              </a:spcBef>
              <a:spcAft>
                <a:spcPct val="0"/>
              </a:spcAft>
              <a:buClrTx/>
              <a:buSzTx/>
              <a:buFontTx/>
              <a:buNone/>
              <a:defRPr/>
            </a:pPr>
            <a:endPar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endParaRPr>
          </a:p>
          <a:p>
            <a:pPr marL="0" marR="0" lvl="0" indent="0" algn="l" defTabSz="914400" rtl="0" eaLnBrk="1" fontAlgn="base" latinLnBrk="0" hangingPunct="1">
              <a:lnSpc>
                <a:spcPct val="150000"/>
              </a:lnSpc>
              <a:spcBef>
                <a:spcPct val="0"/>
              </a:spcBef>
              <a:spcAft>
                <a:spcPct val="0"/>
              </a:spcAft>
              <a:buClrTx/>
              <a:buSzTx/>
              <a:buFontTx/>
              <a:buNone/>
              <a:defRPr/>
            </a:pPr>
            <a:r>
              <a:rPr kumimoji="1" lang="zh-CN" altLang="en-US" sz="2400" b="1" i="0" u="none" strike="noStrike" kern="1200" cap="none" spc="0" normalizeH="0" baseline="0" noProof="0">
                <a:ln>
                  <a:noFill/>
                </a:ln>
                <a:solidFill>
                  <a:srgbClr val="FF0000"/>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      演绎推理评价法</a:t>
            </a:r>
            <a:r>
              <a:rPr kumimoji="1" lang="zh-CN" altLang="en-US" sz="2400" b="1" i="0" u="none" strike="noStrike" kern="1200" cap="none" spc="0" normalizeH="0" baseline="0" noProof="0">
                <a:ln>
                  <a:noFill/>
                </a:ln>
                <a:solidFill>
                  <a:srgbClr val="0000CC"/>
                </a:solidFill>
                <a:effectLst>
                  <a:outerShdw blurRad="38100" dist="38100" dir="2700000" algn="tl">
                    <a:srgbClr val="C0C0C0"/>
                  </a:outerShdw>
                </a:effectLst>
                <a:uLnTx/>
                <a:uFillTx/>
                <a:latin typeface="Times New Roman" panose="02020603050405020304" pitchFamily="18" charset="0"/>
                <a:ea typeface="楷体_GB2312" pitchFamily="49" charset="-122"/>
                <a:cs typeface="+mn-cs"/>
              </a:rPr>
              <a:t>：是从结果推论原因的评价方法，即从事故开始，推论导致事故发生的直接因素，再分析与直接因素相关的之间因素，最终分析和查找出致使事故发生的最基本危险、有害因素。</a:t>
            </a:r>
            <a:r>
              <a:rPr kumimoji="1" lang="zh-CN" altLang="en-US"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rPr>
              <a:t> </a:t>
            </a:r>
            <a:endParaRPr kumimoji="1" lang="zh-CN" altLang="en-US" sz="2400" b="0" i="0" u="none" strike="noStrike" kern="1200" cap="none" spc="0" normalizeH="0" baseline="0" noProof="0">
              <a:ln>
                <a:noFill/>
              </a:ln>
              <a:solidFill>
                <a:schemeClr val="tx1"/>
              </a:solidFill>
              <a:effectLst/>
              <a:uLnTx/>
              <a:uFillTx/>
              <a:latin typeface="Times New Roman" panose="02020603050405020304" pitchFamily="18" charset="0"/>
              <a:ea typeface="宋体" panose="02010600030101010101" pitchFamily="2" charset="-122"/>
              <a:cs typeface="+mn-cs"/>
            </a:endParaRPr>
          </a:p>
        </p:txBody>
      </p:sp>
    </p:spTree>
  </p:cSld>
  <p:clrMapOvr>
    <a:masterClrMapping/>
  </p:clrMapOvr>
  <p:transition>
    <p:pull/>
  </p:transition>
</p:sld>
</file>

<file path=ppt/theme/theme1.xml><?xml version="1.0" encoding="utf-8"?>
<a:theme xmlns:a="http://schemas.openxmlformats.org/drawingml/2006/main" name="默认设计模板">
  <a:themeElements>
    <a:clrScheme name="默认设计模板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默认设计模板">
      <a:majorFont>
        <a:latin typeface="Times New Roman"/>
        <a:ea typeface="宋体"/>
        <a:cs typeface=""/>
      </a:majorFont>
      <a:minorFont>
        <a:latin typeface="Times New Roman"/>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1" lang="zh-CN" altLang="en-US" sz="2400" b="0" i="0" u="none" strike="noStrike" cap="none" normalizeH="0" baseline="0" smtClean="0">
            <a:ln>
              <a:noFill/>
            </a:ln>
            <a:solidFill>
              <a:schemeClr val="tx1"/>
            </a:solidFill>
            <a:effectLst/>
            <a:latin typeface="Times New Roman" panose="02020603050405020304" pitchFamily="18" charset="0"/>
            <a:ea typeface="楷体_GB2312" pitchFamily="49"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1" fontAlgn="base" latinLnBrk="0" hangingPunct="1">
          <a:lnSpc>
            <a:spcPct val="100000"/>
          </a:lnSpc>
          <a:spcBef>
            <a:spcPct val="0"/>
          </a:spcBef>
          <a:spcAft>
            <a:spcPct val="0"/>
          </a:spcAft>
          <a:buClrTx/>
          <a:buSzTx/>
          <a:buFontTx/>
          <a:buNone/>
          <a:defRPr kumimoji="1" lang="zh-CN" altLang="en-US" sz="2400" b="0" i="0" u="none" strike="noStrike" cap="none" normalizeH="0" baseline="0" smtClean="0">
            <a:ln>
              <a:noFill/>
            </a:ln>
            <a:solidFill>
              <a:schemeClr val="tx1"/>
            </a:solidFill>
            <a:effectLst/>
            <a:latin typeface="Times New Roman" panose="02020603050405020304" pitchFamily="18" charset="0"/>
            <a:ea typeface="楷体_GB2312" pitchFamily="49" charset="-122"/>
          </a:defRPr>
        </a:defPPr>
      </a:lstStyle>
    </a:lnDef>
  </a:objectDefaults>
  <a:extraClrSchemeLst>
    <a:extraClrScheme>
      <a:clrScheme name="默认设计模板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默认设计模板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默认设计模板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8702</Words>
  <Application>WPS 演示</Application>
  <PresentationFormat>全屏显示(4:3)</PresentationFormat>
  <Paragraphs>1034</Paragraphs>
  <Slides>47</Slides>
  <Notes>8</Notes>
  <HiddenSlides>0</HiddenSlides>
  <MMClips>0</MMClips>
  <ScaleCrop>false</ScaleCrop>
  <HeadingPairs>
    <vt:vector size="8" baseType="variant">
      <vt:variant>
        <vt:lpstr>已用的字体</vt:lpstr>
      </vt:variant>
      <vt:variant>
        <vt:i4>11</vt:i4>
      </vt:variant>
      <vt:variant>
        <vt:lpstr>主题</vt:lpstr>
      </vt:variant>
      <vt:variant>
        <vt:i4>1</vt:i4>
      </vt:variant>
      <vt:variant>
        <vt:lpstr>嵌入 OLE 服务器</vt:lpstr>
      </vt:variant>
      <vt:variant>
        <vt:i4>11</vt:i4>
      </vt:variant>
      <vt:variant>
        <vt:lpstr>幻灯片标题</vt:lpstr>
      </vt:variant>
      <vt:variant>
        <vt:i4>47</vt:i4>
      </vt:variant>
    </vt:vector>
  </HeadingPairs>
  <TitlesOfParts>
    <vt:vector size="70" baseType="lpstr">
      <vt:lpstr>Arial</vt:lpstr>
      <vt:lpstr>宋体</vt:lpstr>
      <vt:lpstr>Wingdings</vt:lpstr>
      <vt:lpstr>Times New Roman</vt:lpstr>
      <vt:lpstr>楷体_GB2312</vt:lpstr>
      <vt:lpstr>新宋体</vt:lpstr>
      <vt:lpstr>华文中宋</vt:lpstr>
      <vt:lpstr>黑体</vt:lpstr>
      <vt:lpstr>华文彩云</vt:lpstr>
      <vt:lpstr>微软雅黑</vt:lpstr>
      <vt:lpstr>Arial Unicode MS</vt:lpstr>
      <vt:lpstr>默认设计模板</vt:lpstr>
      <vt:lpstr>Word.Document.8</vt:lpstr>
      <vt:lpstr>Word.Document.8</vt:lpstr>
      <vt:lpstr>Word.Document.8</vt:lpstr>
      <vt:lpstr>Visio.Drawing.4</vt:lpstr>
      <vt:lpstr>Word.Document.8</vt:lpstr>
      <vt:lpstr>MS_ClipArt_Gallery.5</vt:lpstr>
      <vt:lpstr>Word.Document.8</vt:lpstr>
      <vt:lpstr>Word.Document.8</vt:lpstr>
      <vt:lpstr>MS_ClipArt_Gallery.5</vt:lpstr>
      <vt:lpstr>Visio.Drawing.6</vt:lpstr>
      <vt:lpstr>Visio.Drawing.6</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起点</cp:lastModifiedBy>
  <cp:revision>2</cp:revision>
  <dcterms:created xsi:type="dcterms:W3CDTF">2020-08-16T01:06:58Z</dcterms:created>
  <dcterms:modified xsi:type="dcterms:W3CDTF">2021-12-31T07:27:57Z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2052-11.1.0.11194</vt:lpwstr>
  </property>
  <property fmtid="{D5CDD505-2E9C-101B-9397-08002B2CF9AE}" pid="3" name="ICV">
    <vt:lpwstr>646BB8E7385C41909D95FF70271D63EB</vt:lpwstr>
  </property>
</Properties>
</file>